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 id="2147483713" r:id="rId2"/>
  </p:sldMasterIdLst>
  <p:notesMasterIdLst>
    <p:notesMasterId r:id="rId30"/>
  </p:notesMasterIdLst>
  <p:sldIdLst>
    <p:sldId id="807" r:id="rId3"/>
    <p:sldId id="282" r:id="rId4"/>
    <p:sldId id="742" r:id="rId5"/>
    <p:sldId id="806" r:id="rId6"/>
    <p:sldId id="791" r:id="rId7"/>
    <p:sldId id="743" r:id="rId8"/>
    <p:sldId id="780" r:id="rId9"/>
    <p:sldId id="789" r:id="rId10"/>
    <p:sldId id="793" r:id="rId11"/>
    <p:sldId id="794" r:id="rId12"/>
    <p:sldId id="796" r:id="rId13"/>
    <p:sldId id="790" r:id="rId14"/>
    <p:sldId id="792" r:id="rId15"/>
    <p:sldId id="783" r:id="rId16"/>
    <p:sldId id="759" r:id="rId17"/>
    <p:sldId id="797" r:id="rId18"/>
    <p:sldId id="785" r:id="rId19"/>
    <p:sldId id="786" r:id="rId20"/>
    <p:sldId id="787" r:id="rId21"/>
    <p:sldId id="798" r:id="rId22"/>
    <p:sldId id="799" r:id="rId23"/>
    <p:sldId id="800" r:id="rId24"/>
    <p:sldId id="805" r:id="rId25"/>
    <p:sldId id="804" r:id="rId26"/>
    <p:sldId id="801" r:id="rId27"/>
    <p:sldId id="802" r:id="rId28"/>
    <p:sldId id="313" r:id="rId29"/>
  </p:sldIdLst>
  <p:sldSz cx="9144000" cy="6858000" type="screen4x3"/>
  <p:notesSz cx="6858000" cy="9947275"/>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FFFFF"/>
    <a:srgbClr val="FFFFCC"/>
    <a:srgbClr val="0000A0"/>
    <a:srgbClr val="0000FF"/>
    <a:srgbClr val="2040C0"/>
    <a:srgbClr val="CC66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497" autoAdjust="0"/>
  </p:normalViewPr>
  <p:slideViewPr>
    <p:cSldViewPr>
      <p:cViewPr varScale="1">
        <p:scale>
          <a:sx n="63" d="100"/>
          <a:sy n="63" d="100"/>
        </p:scale>
        <p:origin x="-2006" y="-67"/>
      </p:cViewPr>
      <p:guideLst>
        <p:guide orient="horz" pos="2160"/>
        <p:guide pos="2840"/>
      </p:guideLst>
    </p:cSldViewPr>
  </p:slideViewPr>
  <p:notesTextViewPr>
    <p:cViewPr>
      <p:scale>
        <a:sx n="1" d="1"/>
        <a:sy n="1" d="1"/>
      </p:scale>
      <p:origin x="0" y="0"/>
    </p:cViewPr>
  </p:notesText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12B2A0-26DD-427E-AB14-FB3DD1625495}" type="doc">
      <dgm:prSet loTypeId="urn:microsoft.com/office/officeart/2005/8/layout/radial6" loCatId="relationship" qsTypeId="urn:microsoft.com/office/officeart/2005/8/quickstyle/simple1" qsCatId="simple" csTypeId="urn:microsoft.com/office/officeart/2005/8/colors/accent1_2" csCatId="accent1" phldr="1"/>
      <dgm:spPr/>
      <dgm:t>
        <a:bodyPr/>
        <a:lstStyle/>
        <a:p>
          <a:endParaRPr lang="zh-CN" altLang="en-US"/>
        </a:p>
      </dgm:t>
    </dgm:pt>
    <dgm:pt modelId="{C2E10EF8-C6AE-4E62-BFE4-1C3736DC7CC8}">
      <dgm:prSet phldrT="[文本]" custT="1"/>
      <dgm:spPr>
        <a:xfrm>
          <a:off x="1468287" y="1263584"/>
          <a:ext cx="1383903" cy="1383903"/>
        </a:xfrm>
        <a:solidFill>
          <a:srgbClr val="0070C0"/>
        </a:solidFill>
        <a:ln w="55000" cap="flat" cmpd="thickThin" algn="ctr">
          <a:solidFill>
            <a:srgbClr val="FFFFFF">
              <a:hueOff val="0"/>
              <a:satOff val="0"/>
              <a:lumOff val="0"/>
              <a:alphaOff val="0"/>
            </a:srgbClr>
          </a:solidFill>
          <a:prstDash val="solid"/>
        </a:ln>
        <a:effectLst/>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zh-CN" altLang="en-US" sz="2000" b="1" dirty="0" smtClean="0">
              <a:solidFill>
                <a:schemeClr val="bg1"/>
              </a:solidFill>
              <a:latin typeface="微软雅黑" pitchFamily="34" charset="-122"/>
              <a:ea typeface="微软雅黑" pitchFamily="34" charset="-122"/>
              <a:cs typeface="+mn-cs"/>
            </a:rPr>
            <a:t>关联</a:t>
          </a:r>
        </a:p>
      </dgm:t>
    </dgm:pt>
    <dgm:pt modelId="{C22B2E3D-E85E-48A5-A0AE-148F52B5A151}" type="parTrans" cxnId="{6D6A2B75-78ED-42D5-BFBD-15A264CC58E1}">
      <dgm:prSet/>
      <dgm:spPr/>
      <dgm:t>
        <a:bodyPr/>
        <a:lstStyle/>
        <a:p>
          <a:endParaRPr lang="zh-CN" altLang="en-US" sz="2000" b="1">
            <a:solidFill>
              <a:schemeClr val="bg1"/>
            </a:solidFill>
            <a:latin typeface="微软雅黑" pitchFamily="34" charset="-122"/>
            <a:ea typeface="微软雅黑" pitchFamily="34" charset="-122"/>
          </a:endParaRPr>
        </a:p>
      </dgm:t>
    </dgm:pt>
    <dgm:pt modelId="{BB32977B-0148-46A7-B05E-0E795D207246}" type="sibTrans" cxnId="{6D6A2B75-78ED-42D5-BFBD-15A264CC58E1}">
      <dgm:prSet/>
      <dgm:spPr/>
      <dgm:t>
        <a:bodyPr/>
        <a:lstStyle/>
        <a:p>
          <a:endParaRPr lang="zh-CN" altLang="en-US" sz="2000" b="1">
            <a:solidFill>
              <a:schemeClr val="bg1"/>
            </a:solidFill>
            <a:latin typeface="微软雅黑" pitchFamily="34" charset="-122"/>
            <a:ea typeface="微软雅黑" pitchFamily="34" charset="-122"/>
          </a:endParaRPr>
        </a:p>
      </dgm:t>
    </dgm:pt>
    <dgm:pt modelId="{25DCCFA3-838F-4962-96ED-8E4960102436}">
      <dgm:prSet phldrT="[文本]" custT="1"/>
      <dgm:spPr>
        <a:xfrm>
          <a:off x="1675873" y="964"/>
          <a:ext cx="968732" cy="968732"/>
        </a:xfrm>
        <a:solidFill>
          <a:srgbClr val="FFC000">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zh-CN" altLang="en-US" sz="2000" b="1" dirty="0" smtClean="0">
              <a:solidFill>
                <a:srgbClr val="000000"/>
              </a:solidFill>
              <a:latin typeface="微软雅黑" pitchFamily="34" charset="-122"/>
              <a:ea typeface="微软雅黑" pitchFamily="34" charset="-122"/>
              <a:cs typeface="+mn-cs"/>
            </a:rPr>
            <a:t>信息</a:t>
          </a:r>
          <a:endParaRPr lang="zh-CN" altLang="en-US" sz="2000" b="1" dirty="0">
            <a:solidFill>
              <a:srgbClr val="000000"/>
            </a:solidFill>
            <a:latin typeface="微软雅黑" pitchFamily="34" charset="-122"/>
            <a:ea typeface="微软雅黑" pitchFamily="34" charset="-122"/>
            <a:cs typeface="+mn-cs"/>
          </a:endParaRPr>
        </a:p>
      </dgm:t>
    </dgm:pt>
    <dgm:pt modelId="{D1A6B98A-BE6C-46DD-AAB4-5AB25BBC7689}" type="parTrans" cxnId="{FFE22651-CF62-413B-A189-28ABD2E78D34}">
      <dgm:prSet/>
      <dgm:spPr/>
      <dgm:t>
        <a:bodyPr/>
        <a:lstStyle/>
        <a:p>
          <a:endParaRPr lang="zh-CN" altLang="en-US" sz="2000" b="1">
            <a:solidFill>
              <a:schemeClr val="bg1"/>
            </a:solidFill>
            <a:latin typeface="微软雅黑" pitchFamily="34" charset="-122"/>
            <a:ea typeface="微软雅黑" pitchFamily="34" charset="-122"/>
          </a:endParaRPr>
        </a:p>
      </dgm:t>
    </dgm:pt>
    <dgm:pt modelId="{1ADE183D-2DD3-4F66-B4BA-20E119C7EEDF}" type="sibTrans" cxnId="{FFE22651-CF62-413B-A189-28ABD2E78D34}">
      <dgm:prSet/>
      <dgm:spPr>
        <a:xfrm>
          <a:off x="655159" y="450456"/>
          <a:ext cx="3010160" cy="3010160"/>
        </a:xfrm>
        <a:solidFill>
          <a:srgbClr val="FFC000">
            <a:tint val="60000"/>
            <a:hueOff val="0"/>
            <a:satOff val="0"/>
            <a:lumOff val="0"/>
            <a:alphaOff val="0"/>
          </a:srgbClr>
        </a:solidFill>
        <a:ln>
          <a:noFill/>
        </a:ln>
        <a:effectLst/>
      </dgm:spPr>
      <dgm:t>
        <a:bodyPr/>
        <a:lstStyle/>
        <a:p>
          <a:endParaRPr lang="zh-CN" altLang="en-US" sz="2000" b="1">
            <a:solidFill>
              <a:schemeClr val="bg1"/>
            </a:solidFill>
            <a:latin typeface="微软雅黑" pitchFamily="34" charset="-122"/>
            <a:ea typeface="微软雅黑" pitchFamily="34" charset="-122"/>
          </a:endParaRPr>
        </a:p>
      </dgm:t>
    </dgm:pt>
    <dgm:pt modelId="{64F33FB7-0197-46A0-8BB6-01D7F4CBB0B9}">
      <dgm:prSet phldrT="[文本]" custT="1"/>
      <dgm:spPr>
        <a:xfrm>
          <a:off x="2949108" y="2206273"/>
          <a:ext cx="968732" cy="968732"/>
        </a:xfrm>
        <a:solidFill>
          <a:srgbClr val="FFC000">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zh-CN" altLang="en-US" sz="2000" b="1" dirty="0" smtClean="0">
              <a:solidFill>
                <a:srgbClr val="000000"/>
              </a:solidFill>
              <a:latin typeface="微软雅黑" pitchFamily="34" charset="-122"/>
              <a:ea typeface="微软雅黑" pitchFamily="34" charset="-122"/>
              <a:cs typeface="+mn-cs"/>
            </a:rPr>
            <a:t>空间</a:t>
          </a:r>
          <a:endParaRPr lang="zh-CN" altLang="en-US" sz="2000" b="1" dirty="0">
            <a:solidFill>
              <a:srgbClr val="000000"/>
            </a:solidFill>
            <a:latin typeface="微软雅黑" pitchFamily="34" charset="-122"/>
            <a:ea typeface="微软雅黑" pitchFamily="34" charset="-122"/>
            <a:cs typeface="+mn-cs"/>
          </a:endParaRPr>
        </a:p>
      </dgm:t>
    </dgm:pt>
    <dgm:pt modelId="{0357CB08-8CA0-4F24-ADF8-151B68ACC5D3}" type="parTrans" cxnId="{7AF52733-968E-4453-A960-C27A20E9904C}">
      <dgm:prSet/>
      <dgm:spPr/>
      <dgm:t>
        <a:bodyPr/>
        <a:lstStyle/>
        <a:p>
          <a:endParaRPr lang="zh-CN" altLang="en-US" sz="2000" b="1">
            <a:solidFill>
              <a:schemeClr val="bg1"/>
            </a:solidFill>
            <a:latin typeface="微软雅黑" pitchFamily="34" charset="-122"/>
            <a:ea typeface="微软雅黑" pitchFamily="34" charset="-122"/>
          </a:endParaRPr>
        </a:p>
      </dgm:t>
    </dgm:pt>
    <dgm:pt modelId="{463CBB42-43E6-4D9E-B327-C661BACC7DBE}" type="sibTrans" cxnId="{7AF52733-968E-4453-A960-C27A20E9904C}">
      <dgm:prSet/>
      <dgm:spPr>
        <a:xfrm>
          <a:off x="655159" y="450456"/>
          <a:ext cx="3010160" cy="3010160"/>
        </a:xfrm>
        <a:solidFill>
          <a:srgbClr val="FFC000">
            <a:tint val="60000"/>
            <a:hueOff val="0"/>
            <a:satOff val="0"/>
            <a:lumOff val="0"/>
            <a:alphaOff val="0"/>
          </a:srgbClr>
        </a:solidFill>
        <a:ln>
          <a:noFill/>
        </a:ln>
        <a:effectLst/>
      </dgm:spPr>
      <dgm:t>
        <a:bodyPr/>
        <a:lstStyle/>
        <a:p>
          <a:endParaRPr lang="zh-CN" altLang="en-US" sz="2000" b="1">
            <a:solidFill>
              <a:schemeClr val="bg1"/>
            </a:solidFill>
            <a:latin typeface="微软雅黑" pitchFamily="34" charset="-122"/>
            <a:ea typeface="微软雅黑" pitchFamily="34" charset="-122"/>
          </a:endParaRPr>
        </a:p>
      </dgm:t>
    </dgm:pt>
    <dgm:pt modelId="{3201E9E4-031D-4274-BDA3-9CFE62DADF04}">
      <dgm:prSet phldrT="[文本]" custT="1"/>
      <dgm:spPr>
        <a:xfrm>
          <a:off x="402637" y="2206273"/>
          <a:ext cx="968732" cy="968732"/>
        </a:xfrm>
        <a:solidFill>
          <a:srgbClr val="FFC000">
            <a:hueOff val="0"/>
            <a:satOff val="0"/>
            <a:lumOff val="0"/>
            <a:alphaOff val="0"/>
          </a:srgbClr>
        </a:solidFill>
        <a:ln w="55000" cap="flat" cmpd="thickThin" algn="ctr">
          <a:solidFill>
            <a:srgbClr val="FFFFFF">
              <a:hueOff val="0"/>
              <a:satOff val="0"/>
              <a:lumOff val="0"/>
              <a:alphaOff val="0"/>
            </a:srgbClr>
          </a:solidFill>
          <a:prstDash val="solid"/>
        </a:ln>
        <a:effectLst/>
      </dgm:spPr>
      <dgm:t>
        <a:bodyPr/>
        <a:lstStyle/>
        <a:p>
          <a:r>
            <a:rPr lang="zh-CN" altLang="en-US" sz="2000" b="1" dirty="0" smtClean="0">
              <a:solidFill>
                <a:srgbClr val="000000"/>
              </a:solidFill>
              <a:latin typeface="微软雅黑" pitchFamily="34" charset="-122"/>
              <a:ea typeface="微软雅黑" pitchFamily="34" charset="-122"/>
              <a:cs typeface="+mn-cs"/>
            </a:rPr>
            <a:t>时间</a:t>
          </a:r>
          <a:endParaRPr lang="zh-CN" altLang="en-US" sz="2000" b="1" dirty="0">
            <a:solidFill>
              <a:srgbClr val="000000"/>
            </a:solidFill>
            <a:latin typeface="微软雅黑" pitchFamily="34" charset="-122"/>
            <a:ea typeface="微软雅黑" pitchFamily="34" charset="-122"/>
            <a:cs typeface="+mn-cs"/>
          </a:endParaRPr>
        </a:p>
      </dgm:t>
    </dgm:pt>
    <dgm:pt modelId="{360F786E-9E80-41F5-AEDE-29F4FED4AAE8}" type="parTrans" cxnId="{2D1074F1-6FF4-4B06-8286-221A7EFF63E3}">
      <dgm:prSet/>
      <dgm:spPr/>
      <dgm:t>
        <a:bodyPr/>
        <a:lstStyle/>
        <a:p>
          <a:endParaRPr lang="zh-CN" altLang="en-US" sz="2000" b="1">
            <a:solidFill>
              <a:schemeClr val="bg1"/>
            </a:solidFill>
            <a:latin typeface="微软雅黑" pitchFamily="34" charset="-122"/>
            <a:ea typeface="微软雅黑" pitchFamily="34" charset="-122"/>
          </a:endParaRPr>
        </a:p>
      </dgm:t>
    </dgm:pt>
    <dgm:pt modelId="{A73DC312-F0E9-4CFB-9AF3-A5CF8374C2D2}" type="sibTrans" cxnId="{2D1074F1-6FF4-4B06-8286-221A7EFF63E3}">
      <dgm:prSet/>
      <dgm:spPr>
        <a:xfrm>
          <a:off x="655159" y="450456"/>
          <a:ext cx="3010160" cy="3010160"/>
        </a:xfrm>
        <a:solidFill>
          <a:srgbClr val="FFC000">
            <a:tint val="60000"/>
            <a:hueOff val="0"/>
            <a:satOff val="0"/>
            <a:lumOff val="0"/>
            <a:alphaOff val="0"/>
          </a:srgbClr>
        </a:solidFill>
        <a:ln>
          <a:noFill/>
        </a:ln>
        <a:effectLst/>
      </dgm:spPr>
      <dgm:t>
        <a:bodyPr/>
        <a:lstStyle/>
        <a:p>
          <a:endParaRPr lang="zh-CN" altLang="en-US" sz="2000" b="1">
            <a:solidFill>
              <a:schemeClr val="bg1"/>
            </a:solidFill>
            <a:latin typeface="微软雅黑" pitchFamily="34" charset="-122"/>
            <a:ea typeface="微软雅黑" pitchFamily="34" charset="-122"/>
          </a:endParaRPr>
        </a:p>
      </dgm:t>
    </dgm:pt>
    <dgm:pt modelId="{7316B869-4726-46BB-BE67-F1DA6C2AFFC6}" type="pres">
      <dgm:prSet presAssocID="{6112B2A0-26DD-427E-AB14-FB3DD1625495}" presName="Name0" presStyleCnt="0">
        <dgm:presLayoutVars>
          <dgm:chMax val="1"/>
          <dgm:dir/>
          <dgm:animLvl val="ctr"/>
          <dgm:resizeHandles val="exact"/>
        </dgm:presLayoutVars>
      </dgm:prSet>
      <dgm:spPr/>
      <dgm:t>
        <a:bodyPr/>
        <a:lstStyle/>
        <a:p>
          <a:endParaRPr lang="zh-CN" altLang="en-US"/>
        </a:p>
      </dgm:t>
    </dgm:pt>
    <dgm:pt modelId="{4BC10646-E1E5-4E48-8A0A-1AE88023D334}" type="pres">
      <dgm:prSet presAssocID="{C2E10EF8-C6AE-4E62-BFE4-1C3736DC7CC8}" presName="centerShape" presStyleLbl="node0" presStyleIdx="0" presStyleCnt="1" custLinFactNeighborY="-2111"/>
      <dgm:spPr>
        <a:prstGeom prst="ellipse">
          <a:avLst/>
        </a:prstGeom>
      </dgm:spPr>
      <dgm:t>
        <a:bodyPr/>
        <a:lstStyle/>
        <a:p>
          <a:endParaRPr lang="zh-CN" altLang="en-US"/>
        </a:p>
      </dgm:t>
    </dgm:pt>
    <dgm:pt modelId="{51D3EC42-85B4-4DAA-99C6-72E0F5A3F040}" type="pres">
      <dgm:prSet presAssocID="{25DCCFA3-838F-4962-96ED-8E4960102436}" presName="node" presStyleLbl="node1" presStyleIdx="0" presStyleCnt="3" custScaleX="118470" custScaleY="109396">
        <dgm:presLayoutVars>
          <dgm:bulletEnabled val="1"/>
        </dgm:presLayoutVars>
      </dgm:prSet>
      <dgm:spPr>
        <a:prstGeom prst="ellipse">
          <a:avLst/>
        </a:prstGeom>
      </dgm:spPr>
      <dgm:t>
        <a:bodyPr/>
        <a:lstStyle/>
        <a:p>
          <a:endParaRPr lang="zh-CN" altLang="en-US"/>
        </a:p>
      </dgm:t>
    </dgm:pt>
    <dgm:pt modelId="{76F1C1E6-1CD0-4D65-BA95-DF6E6DF2B7BB}" type="pres">
      <dgm:prSet presAssocID="{25DCCFA3-838F-4962-96ED-8E4960102436}" presName="dummy" presStyleCnt="0"/>
      <dgm:spPr/>
    </dgm:pt>
    <dgm:pt modelId="{6E674B58-365B-41CD-9A4E-EBFCEE1F3BF8}" type="pres">
      <dgm:prSet presAssocID="{1ADE183D-2DD3-4F66-B4BA-20E119C7EEDF}" presName="sibTrans" presStyleLbl="sibTrans2D1" presStyleIdx="0" presStyleCnt="3"/>
      <dgm:spPr>
        <a:prstGeom prst="blockArc">
          <a:avLst>
            <a:gd name="adj1" fmla="val 16200000"/>
            <a:gd name="adj2" fmla="val 1800000"/>
            <a:gd name="adj3" fmla="val 4634"/>
          </a:avLst>
        </a:prstGeom>
      </dgm:spPr>
      <dgm:t>
        <a:bodyPr/>
        <a:lstStyle/>
        <a:p>
          <a:endParaRPr lang="zh-CN" altLang="en-US"/>
        </a:p>
      </dgm:t>
    </dgm:pt>
    <dgm:pt modelId="{EE6C0FBF-AED2-426C-A8FE-9C2468937719}" type="pres">
      <dgm:prSet presAssocID="{64F33FB7-0197-46A0-8BB6-01D7F4CBB0B9}" presName="node" presStyleLbl="node1" presStyleIdx="1" presStyleCnt="3" custScaleX="121142" custScaleY="115800">
        <dgm:presLayoutVars>
          <dgm:bulletEnabled val="1"/>
        </dgm:presLayoutVars>
      </dgm:prSet>
      <dgm:spPr>
        <a:prstGeom prst="ellipse">
          <a:avLst/>
        </a:prstGeom>
      </dgm:spPr>
      <dgm:t>
        <a:bodyPr/>
        <a:lstStyle/>
        <a:p>
          <a:endParaRPr lang="zh-CN" altLang="en-US"/>
        </a:p>
      </dgm:t>
    </dgm:pt>
    <dgm:pt modelId="{CE02BECB-C328-4FF9-B3AD-EB448A98ECD2}" type="pres">
      <dgm:prSet presAssocID="{64F33FB7-0197-46A0-8BB6-01D7F4CBB0B9}" presName="dummy" presStyleCnt="0"/>
      <dgm:spPr/>
    </dgm:pt>
    <dgm:pt modelId="{75E74B1A-6CCD-4A41-9EA4-1F0A44189BE6}" type="pres">
      <dgm:prSet presAssocID="{463CBB42-43E6-4D9E-B327-C661BACC7DBE}" presName="sibTrans" presStyleLbl="sibTrans2D1" presStyleIdx="1" presStyleCnt="3"/>
      <dgm:spPr>
        <a:prstGeom prst="blockArc">
          <a:avLst>
            <a:gd name="adj1" fmla="val 1800000"/>
            <a:gd name="adj2" fmla="val 9000000"/>
            <a:gd name="adj3" fmla="val 4634"/>
          </a:avLst>
        </a:prstGeom>
      </dgm:spPr>
      <dgm:t>
        <a:bodyPr/>
        <a:lstStyle/>
        <a:p>
          <a:endParaRPr lang="zh-CN" altLang="en-US"/>
        </a:p>
      </dgm:t>
    </dgm:pt>
    <dgm:pt modelId="{DD7230DF-54C0-4249-9687-5D81C6882221}" type="pres">
      <dgm:prSet presAssocID="{3201E9E4-031D-4274-BDA3-9CFE62DADF04}" presName="node" presStyleLbl="node1" presStyleIdx="2" presStyleCnt="3" custScaleX="116087" custScaleY="114307">
        <dgm:presLayoutVars>
          <dgm:bulletEnabled val="1"/>
        </dgm:presLayoutVars>
      </dgm:prSet>
      <dgm:spPr>
        <a:prstGeom prst="ellipse">
          <a:avLst/>
        </a:prstGeom>
      </dgm:spPr>
      <dgm:t>
        <a:bodyPr/>
        <a:lstStyle/>
        <a:p>
          <a:endParaRPr lang="zh-CN" altLang="en-US"/>
        </a:p>
      </dgm:t>
    </dgm:pt>
    <dgm:pt modelId="{C260ECCF-956A-4568-B001-B24E2A2CCA2C}" type="pres">
      <dgm:prSet presAssocID="{3201E9E4-031D-4274-BDA3-9CFE62DADF04}" presName="dummy" presStyleCnt="0"/>
      <dgm:spPr/>
    </dgm:pt>
    <dgm:pt modelId="{D3BC805B-53F0-4909-9386-3766C45D2CA9}" type="pres">
      <dgm:prSet presAssocID="{A73DC312-F0E9-4CFB-9AF3-A5CF8374C2D2}" presName="sibTrans" presStyleLbl="sibTrans2D1" presStyleIdx="2" presStyleCnt="3"/>
      <dgm:spPr>
        <a:prstGeom prst="blockArc">
          <a:avLst>
            <a:gd name="adj1" fmla="val 9000000"/>
            <a:gd name="adj2" fmla="val 16200000"/>
            <a:gd name="adj3" fmla="val 4634"/>
          </a:avLst>
        </a:prstGeom>
      </dgm:spPr>
      <dgm:t>
        <a:bodyPr/>
        <a:lstStyle/>
        <a:p>
          <a:endParaRPr lang="zh-CN" altLang="en-US"/>
        </a:p>
      </dgm:t>
    </dgm:pt>
  </dgm:ptLst>
  <dgm:cxnLst>
    <dgm:cxn modelId="{30B35DCE-CC56-4936-8FA0-AAB8B6A87D2B}" type="presOf" srcId="{463CBB42-43E6-4D9E-B327-C661BACC7DBE}" destId="{75E74B1A-6CCD-4A41-9EA4-1F0A44189BE6}" srcOrd="0" destOrd="0" presId="urn:microsoft.com/office/officeart/2005/8/layout/radial6"/>
    <dgm:cxn modelId="{459FAC36-8D67-4C38-A8FA-C175D559B6BD}" type="presOf" srcId="{1ADE183D-2DD3-4F66-B4BA-20E119C7EEDF}" destId="{6E674B58-365B-41CD-9A4E-EBFCEE1F3BF8}" srcOrd="0" destOrd="0" presId="urn:microsoft.com/office/officeart/2005/8/layout/radial6"/>
    <dgm:cxn modelId="{2ABC6FA1-B554-47AD-80F1-7B3FE127EDD8}" type="presOf" srcId="{C2E10EF8-C6AE-4E62-BFE4-1C3736DC7CC8}" destId="{4BC10646-E1E5-4E48-8A0A-1AE88023D334}" srcOrd="0" destOrd="0" presId="urn:microsoft.com/office/officeart/2005/8/layout/radial6"/>
    <dgm:cxn modelId="{6D6A2B75-78ED-42D5-BFBD-15A264CC58E1}" srcId="{6112B2A0-26DD-427E-AB14-FB3DD1625495}" destId="{C2E10EF8-C6AE-4E62-BFE4-1C3736DC7CC8}" srcOrd="0" destOrd="0" parTransId="{C22B2E3D-E85E-48A5-A0AE-148F52B5A151}" sibTransId="{BB32977B-0148-46A7-B05E-0E795D207246}"/>
    <dgm:cxn modelId="{2D1074F1-6FF4-4B06-8286-221A7EFF63E3}" srcId="{C2E10EF8-C6AE-4E62-BFE4-1C3736DC7CC8}" destId="{3201E9E4-031D-4274-BDA3-9CFE62DADF04}" srcOrd="2" destOrd="0" parTransId="{360F786E-9E80-41F5-AEDE-29F4FED4AAE8}" sibTransId="{A73DC312-F0E9-4CFB-9AF3-A5CF8374C2D2}"/>
    <dgm:cxn modelId="{67091342-D5EC-4DC9-82CB-0B9CD38091E3}" type="presOf" srcId="{6112B2A0-26DD-427E-AB14-FB3DD1625495}" destId="{7316B869-4726-46BB-BE67-F1DA6C2AFFC6}" srcOrd="0" destOrd="0" presId="urn:microsoft.com/office/officeart/2005/8/layout/radial6"/>
    <dgm:cxn modelId="{7AF52733-968E-4453-A960-C27A20E9904C}" srcId="{C2E10EF8-C6AE-4E62-BFE4-1C3736DC7CC8}" destId="{64F33FB7-0197-46A0-8BB6-01D7F4CBB0B9}" srcOrd="1" destOrd="0" parTransId="{0357CB08-8CA0-4F24-ADF8-151B68ACC5D3}" sibTransId="{463CBB42-43E6-4D9E-B327-C661BACC7DBE}"/>
    <dgm:cxn modelId="{D22B5036-86DF-4DB4-9A00-81AA60879B65}" type="presOf" srcId="{A73DC312-F0E9-4CFB-9AF3-A5CF8374C2D2}" destId="{D3BC805B-53F0-4909-9386-3766C45D2CA9}" srcOrd="0" destOrd="0" presId="urn:microsoft.com/office/officeart/2005/8/layout/radial6"/>
    <dgm:cxn modelId="{02739A42-B2F4-4EEE-AC09-1FDFD657B289}" type="presOf" srcId="{64F33FB7-0197-46A0-8BB6-01D7F4CBB0B9}" destId="{EE6C0FBF-AED2-426C-A8FE-9C2468937719}" srcOrd="0" destOrd="0" presId="urn:microsoft.com/office/officeart/2005/8/layout/radial6"/>
    <dgm:cxn modelId="{FFE22651-CF62-413B-A189-28ABD2E78D34}" srcId="{C2E10EF8-C6AE-4E62-BFE4-1C3736DC7CC8}" destId="{25DCCFA3-838F-4962-96ED-8E4960102436}" srcOrd="0" destOrd="0" parTransId="{D1A6B98A-BE6C-46DD-AAB4-5AB25BBC7689}" sibTransId="{1ADE183D-2DD3-4F66-B4BA-20E119C7EEDF}"/>
    <dgm:cxn modelId="{0A399BCA-7608-4C32-8C10-8627B6E5DE93}" type="presOf" srcId="{3201E9E4-031D-4274-BDA3-9CFE62DADF04}" destId="{DD7230DF-54C0-4249-9687-5D81C6882221}" srcOrd="0" destOrd="0" presId="urn:microsoft.com/office/officeart/2005/8/layout/radial6"/>
    <dgm:cxn modelId="{C11CA2A2-99B3-4B90-B213-B089C51EED5C}" type="presOf" srcId="{25DCCFA3-838F-4962-96ED-8E4960102436}" destId="{51D3EC42-85B4-4DAA-99C6-72E0F5A3F040}" srcOrd="0" destOrd="0" presId="urn:microsoft.com/office/officeart/2005/8/layout/radial6"/>
    <dgm:cxn modelId="{D8185384-8091-4E25-A23C-D3538777EDD6}" type="presParOf" srcId="{7316B869-4726-46BB-BE67-F1DA6C2AFFC6}" destId="{4BC10646-E1E5-4E48-8A0A-1AE88023D334}" srcOrd="0" destOrd="0" presId="urn:microsoft.com/office/officeart/2005/8/layout/radial6"/>
    <dgm:cxn modelId="{4DFE69CE-12BF-47CB-AF07-8F3613F4E029}" type="presParOf" srcId="{7316B869-4726-46BB-BE67-F1DA6C2AFFC6}" destId="{51D3EC42-85B4-4DAA-99C6-72E0F5A3F040}" srcOrd="1" destOrd="0" presId="urn:microsoft.com/office/officeart/2005/8/layout/radial6"/>
    <dgm:cxn modelId="{6EA0E28A-B76B-4B94-BEAD-A572C4108E76}" type="presParOf" srcId="{7316B869-4726-46BB-BE67-F1DA6C2AFFC6}" destId="{76F1C1E6-1CD0-4D65-BA95-DF6E6DF2B7BB}" srcOrd="2" destOrd="0" presId="urn:microsoft.com/office/officeart/2005/8/layout/radial6"/>
    <dgm:cxn modelId="{F418DA03-CE0F-45F7-A5B4-48F86EBE1F32}" type="presParOf" srcId="{7316B869-4726-46BB-BE67-F1DA6C2AFFC6}" destId="{6E674B58-365B-41CD-9A4E-EBFCEE1F3BF8}" srcOrd="3" destOrd="0" presId="urn:microsoft.com/office/officeart/2005/8/layout/radial6"/>
    <dgm:cxn modelId="{882BD77B-D2C9-420D-8EEC-8A08FA9564D0}" type="presParOf" srcId="{7316B869-4726-46BB-BE67-F1DA6C2AFFC6}" destId="{EE6C0FBF-AED2-426C-A8FE-9C2468937719}" srcOrd="4" destOrd="0" presId="urn:microsoft.com/office/officeart/2005/8/layout/radial6"/>
    <dgm:cxn modelId="{191F9464-456C-48D1-9768-40470DBC956A}" type="presParOf" srcId="{7316B869-4726-46BB-BE67-F1DA6C2AFFC6}" destId="{CE02BECB-C328-4FF9-B3AD-EB448A98ECD2}" srcOrd="5" destOrd="0" presId="urn:microsoft.com/office/officeart/2005/8/layout/radial6"/>
    <dgm:cxn modelId="{A78EA6F1-D5FF-446D-891A-A56674D071FC}" type="presParOf" srcId="{7316B869-4726-46BB-BE67-F1DA6C2AFFC6}" destId="{75E74B1A-6CCD-4A41-9EA4-1F0A44189BE6}" srcOrd="6" destOrd="0" presId="urn:microsoft.com/office/officeart/2005/8/layout/radial6"/>
    <dgm:cxn modelId="{FA7EAAB2-A6E6-4C36-84C0-00CD8FEB5A8F}" type="presParOf" srcId="{7316B869-4726-46BB-BE67-F1DA6C2AFFC6}" destId="{DD7230DF-54C0-4249-9687-5D81C6882221}" srcOrd="7" destOrd="0" presId="urn:microsoft.com/office/officeart/2005/8/layout/radial6"/>
    <dgm:cxn modelId="{9F69CE2B-0A35-4D82-AC10-B629FE339E6E}" type="presParOf" srcId="{7316B869-4726-46BB-BE67-F1DA6C2AFFC6}" destId="{C260ECCF-956A-4568-B001-B24E2A2CCA2C}" srcOrd="8" destOrd="0" presId="urn:microsoft.com/office/officeart/2005/8/layout/radial6"/>
    <dgm:cxn modelId="{0069B466-964E-46FB-A97B-754F3C168F27}" type="presParOf" srcId="{7316B869-4726-46BB-BE67-F1DA6C2AFFC6}" destId="{D3BC805B-53F0-4909-9386-3766C45D2CA9}" srcOrd="9" destOrd="0" presId="urn:microsoft.com/office/officeart/2005/8/layout/radial6"/>
  </dgm:cxnLst>
  <dgm:bg>
    <a:effectLst>
      <a:glow rad="63500">
        <a:schemeClr val="accent1">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BC805B-53F0-4909-9386-3766C45D2CA9}">
      <dsp:nvSpPr>
        <dsp:cNvPr id="0" name=""/>
        <dsp:cNvSpPr/>
      </dsp:nvSpPr>
      <dsp:spPr>
        <a:xfrm>
          <a:off x="178085" y="372280"/>
          <a:ext cx="2218138" cy="2218138"/>
        </a:xfrm>
        <a:prstGeom prst="blockArc">
          <a:avLst>
            <a:gd name="adj1" fmla="val 9000000"/>
            <a:gd name="adj2" fmla="val 16200000"/>
            <a:gd name="adj3" fmla="val 4634"/>
          </a:avLst>
        </a:prstGeom>
        <a:solidFill>
          <a:srgbClr val="FFC00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75E74B1A-6CCD-4A41-9EA4-1F0A44189BE6}">
      <dsp:nvSpPr>
        <dsp:cNvPr id="0" name=""/>
        <dsp:cNvSpPr/>
      </dsp:nvSpPr>
      <dsp:spPr>
        <a:xfrm>
          <a:off x="178085" y="372280"/>
          <a:ext cx="2218138" cy="2218138"/>
        </a:xfrm>
        <a:prstGeom prst="blockArc">
          <a:avLst>
            <a:gd name="adj1" fmla="val 1800000"/>
            <a:gd name="adj2" fmla="val 9000000"/>
            <a:gd name="adj3" fmla="val 4634"/>
          </a:avLst>
        </a:prstGeom>
        <a:solidFill>
          <a:srgbClr val="FFC00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6E674B58-365B-41CD-9A4E-EBFCEE1F3BF8}">
      <dsp:nvSpPr>
        <dsp:cNvPr id="0" name=""/>
        <dsp:cNvSpPr/>
      </dsp:nvSpPr>
      <dsp:spPr>
        <a:xfrm>
          <a:off x="178085" y="372280"/>
          <a:ext cx="2218138" cy="2218138"/>
        </a:xfrm>
        <a:prstGeom prst="blockArc">
          <a:avLst>
            <a:gd name="adj1" fmla="val 16200000"/>
            <a:gd name="adj2" fmla="val 1800000"/>
            <a:gd name="adj3" fmla="val 4634"/>
          </a:avLst>
        </a:prstGeom>
        <a:solidFill>
          <a:srgbClr val="FFC000">
            <a:tint val="60000"/>
            <a:hueOff val="0"/>
            <a:satOff val="0"/>
            <a:lumOff val="0"/>
            <a:alphaOff val="0"/>
          </a:srgbClr>
        </a:solidFill>
        <a:ln>
          <a:noFill/>
        </a:ln>
        <a:effectLst/>
      </dsp:spPr>
      <dsp:style>
        <a:lnRef idx="0">
          <a:scrgbClr r="0" g="0" b="0"/>
        </a:lnRef>
        <a:fillRef idx="1">
          <a:scrgbClr r="0" g="0" b="0"/>
        </a:fillRef>
        <a:effectRef idx="0">
          <a:scrgbClr r="0" g="0" b="0"/>
        </a:effectRef>
        <a:fontRef idx="minor">
          <a:schemeClr val="lt1"/>
        </a:fontRef>
      </dsp:style>
    </dsp:sp>
    <dsp:sp modelId="{4BC10646-E1E5-4E48-8A0A-1AE88023D334}">
      <dsp:nvSpPr>
        <dsp:cNvPr id="0" name=""/>
        <dsp:cNvSpPr/>
      </dsp:nvSpPr>
      <dsp:spPr>
        <a:xfrm>
          <a:off x="777037" y="925492"/>
          <a:ext cx="1020235" cy="1020235"/>
        </a:xfrm>
        <a:prstGeom prst="ellipse">
          <a:avLst/>
        </a:prstGeom>
        <a:solidFill>
          <a:srgbClr val="0070C0"/>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zh-CN" altLang="en-US" sz="2000" b="1" kern="1200" dirty="0" smtClean="0">
              <a:solidFill>
                <a:schemeClr val="bg1"/>
              </a:solidFill>
              <a:latin typeface="微软雅黑" pitchFamily="34" charset="-122"/>
              <a:ea typeface="微软雅黑" pitchFamily="34" charset="-122"/>
              <a:cs typeface="+mn-cs"/>
            </a:rPr>
            <a:t>关联</a:t>
          </a:r>
        </a:p>
      </dsp:txBody>
      <dsp:txXfrm>
        <a:off x="926447" y="1074902"/>
        <a:ext cx="721415" cy="721415"/>
      </dsp:txXfrm>
    </dsp:sp>
    <dsp:sp modelId="{51D3EC42-85B4-4DAA-99C6-72E0F5A3F040}">
      <dsp:nvSpPr>
        <dsp:cNvPr id="0" name=""/>
        <dsp:cNvSpPr/>
      </dsp:nvSpPr>
      <dsp:spPr>
        <a:xfrm>
          <a:off x="864119" y="7356"/>
          <a:ext cx="846071" cy="781267"/>
        </a:xfrm>
        <a:prstGeom prst="ellipse">
          <a:avLst/>
        </a:prstGeom>
        <a:solidFill>
          <a:srgbClr val="FFC000">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000000"/>
              </a:solidFill>
              <a:latin typeface="微软雅黑" pitchFamily="34" charset="-122"/>
              <a:ea typeface="微软雅黑" pitchFamily="34" charset="-122"/>
              <a:cs typeface="+mn-cs"/>
            </a:rPr>
            <a:t>信息</a:t>
          </a:r>
          <a:endParaRPr lang="zh-CN" altLang="en-US" sz="2000" b="1" kern="1200" dirty="0">
            <a:solidFill>
              <a:srgbClr val="000000"/>
            </a:solidFill>
            <a:latin typeface="微软雅黑" pitchFamily="34" charset="-122"/>
            <a:ea typeface="微软雅黑" pitchFamily="34" charset="-122"/>
            <a:cs typeface="+mn-cs"/>
          </a:endParaRPr>
        </a:p>
      </dsp:txBody>
      <dsp:txXfrm>
        <a:off x="988023" y="121770"/>
        <a:ext cx="598263" cy="552439"/>
      </dsp:txXfrm>
    </dsp:sp>
    <dsp:sp modelId="{EE6C0FBF-AED2-426C-A8FE-9C2468937719}">
      <dsp:nvSpPr>
        <dsp:cNvPr id="0" name=""/>
        <dsp:cNvSpPr/>
      </dsp:nvSpPr>
      <dsp:spPr>
        <a:xfrm>
          <a:off x="1792794" y="1609527"/>
          <a:ext cx="865153" cy="827002"/>
        </a:xfrm>
        <a:prstGeom prst="ellipse">
          <a:avLst/>
        </a:prstGeom>
        <a:solidFill>
          <a:srgbClr val="FFC000">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000000"/>
              </a:solidFill>
              <a:latin typeface="微软雅黑" pitchFamily="34" charset="-122"/>
              <a:ea typeface="微软雅黑" pitchFamily="34" charset="-122"/>
              <a:cs typeface="+mn-cs"/>
            </a:rPr>
            <a:t>空间</a:t>
          </a:r>
          <a:endParaRPr lang="zh-CN" altLang="en-US" sz="2000" b="1" kern="1200" dirty="0">
            <a:solidFill>
              <a:srgbClr val="000000"/>
            </a:solidFill>
            <a:latin typeface="微软雅黑" pitchFamily="34" charset="-122"/>
            <a:ea typeface="微软雅黑" pitchFamily="34" charset="-122"/>
            <a:cs typeface="+mn-cs"/>
          </a:endParaRPr>
        </a:p>
      </dsp:txBody>
      <dsp:txXfrm>
        <a:off x="1919493" y="1730639"/>
        <a:ext cx="611755" cy="584778"/>
      </dsp:txXfrm>
    </dsp:sp>
    <dsp:sp modelId="{DD7230DF-54C0-4249-9687-5D81C6882221}">
      <dsp:nvSpPr>
        <dsp:cNvPr id="0" name=""/>
        <dsp:cNvSpPr/>
      </dsp:nvSpPr>
      <dsp:spPr>
        <a:xfrm>
          <a:off x="-65587" y="1614858"/>
          <a:ext cx="829052" cy="816340"/>
        </a:xfrm>
        <a:prstGeom prst="ellipse">
          <a:avLst/>
        </a:prstGeom>
        <a:solidFill>
          <a:srgbClr val="FFC000">
            <a:hueOff val="0"/>
            <a:satOff val="0"/>
            <a:lumOff val="0"/>
            <a:alphaOff val="0"/>
          </a:srgbClr>
        </a:solidFill>
        <a:ln w="55000" cap="flat" cmpd="thickThin"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000000"/>
              </a:solidFill>
              <a:latin typeface="微软雅黑" pitchFamily="34" charset="-122"/>
              <a:ea typeface="微软雅黑" pitchFamily="34" charset="-122"/>
              <a:cs typeface="+mn-cs"/>
            </a:rPr>
            <a:t>时间</a:t>
          </a:r>
          <a:endParaRPr lang="zh-CN" altLang="en-US" sz="2000" b="1" kern="1200" dirty="0">
            <a:solidFill>
              <a:srgbClr val="000000"/>
            </a:solidFill>
            <a:latin typeface="微软雅黑" pitchFamily="34" charset="-122"/>
            <a:ea typeface="微软雅黑" pitchFamily="34" charset="-122"/>
            <a:cs typeface="+mn-cs"/>
          </a:endParaRPr>
        </a:p>
      </dsp:txBody>
      <dsp:txXfrm>
        <a:off x="55825" y="1734408"/>
        <a:ext cx="586228" cy="577240"/>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页眉占位符 1"/>
          <p:cNvSpPr>
            <a:spLocks noGrp="1" noChangeArrowheads="1"/>
          </p:cNvSpPr>
          <p:nvPr>
            <p:ph type="hdr" sz="quarter"/>
          </p:nvPr>
        </p:nvSpPr>
        <p:spPr bwMode="auto">
          <a:xfrm>
            <a:off x="0" y="0"/>
            <a:ext cx="2971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6147" name="日期占位符 2"/>
          <p:cNvSpPr>
            <a:spLocks noGrp="1" noChangeArrowheads="1"/>
          </p:cNvSpPr>
          <p:nvPr>
            <p:ph type="dt" idx="1"/>
          </p:nvPr>
        </p:nvSpPr>
        <p:spPr bwMode="auto">
          <a:xfrm>
            <a:off x="3884613" y="0"/>
            <a:ext cx="2971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fld id="{0B768CCA-42EF-4A30-90BE-0C220F3A0E67}" type="datetimeFigureOut">
              <a:rPr lang="zh-CN" altLang="en-US"/>
              <a:pPr>
                <a:defRPr/>
              </a:pPr>
              <a:t>2014/9/28</a:t>
            </a:fld>
            <a:endParaRPr lang="zh-CN" altLang="en-US"/>
          </a:p>
        </p:txBody>
      </p:sp>
      <p:sp>
        <p:nvSpPr>
          <p:cNvPr id="21508" name="幻灯片图像占位符 3"/>
          <p:cNvSpPr>
            <a:spLocks noGrp="1" noRot="1" noChangeAspect="1" noChangeArrowheads="1"/>
          </p:cNvSpPr>
          <p:nvPr>
            <p:ph type="sldImg" idx="2"/>
          </p:nvPr>
        </p:nvSpPr>
        <p:spPr bwMode="auto">
          <a:xfrm>
            <a:off x="942975" y="746125"/>
            <a:ext cx="497205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6149" name="备注占位符 4"/>
          <p:cNvSpPr>
            <a:spLocks noGrp="1" noChangeArrowheads="1"/>
          </p:cNvSpPr>
          <p:nvPr>
            <p:ph type="body" sz="quarter" idx="3"/>
          </p:nvPr>
        </p:nvSpPr>
        <p:spPr bwMode="auto">
          <a:xfrm>
            <a:off x="685800" y="4724400"/>
            <a:ext cx="5486400" cy="447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页脚占位符 5"/>
          <p:cNvSpPr>
            <a:spLocks noGrp="1" noChangeArrowheads="1"/>
          </p:cNvSpPr>
          <p:nvPr>
            <p:ph type="ftr" sz="quarter" idx="4"/>
          </p:nvPr>
        </p:nvSpPr>
        <p:spPr bwMode="auto">
          <a:xfrm>
            <a:off x="0" y="9448800"/>
            <a:ext cx="2971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6151" name="灯片编号占位符 6"/>
          <p:cNvSpPr>
            <a:spLocks noGrp="1" noChangeArrowheads="1"/>
          </p:cNvSpPr>
          <p:nvPr>
            <p:ph type="sldNum" sz="quarter" idx="5"/>
          </p:nvPr>
        </p:nvSpPr>
        <p:spPr bwMode="auto">
          <a:xfrm>
            <a:off x="3884613" y="9448800"/>
            <a:ext cx="2971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063AD0A3-7D1F-4276-8E9F-E8F2FBC98F79}" type="slidenum">
              <a:rPr lang="zh-CN" altLang="en-US"/>
              <a:pPr>
                <a:defRPr/>
              </a:pPr>
              <a:t>‹#›</a:t>
            </a:fld>
            <a:endParaRPr lang="zh-CN" altLang="en-US"/>
          </a:p>
        </p:txBody>
      </p:sp>
    </p:spTree>
    <p:extLst>
      <p:ext uri="{BB962C8B-B14F-4D97-AF65-F5344CB8AC3E}">
        <p14:creationId xmlns:p14="http://schemas.microsoft.com/office/powerpoint/2010/main" val="28760349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A1DE33B8-657B-4629-9B39-0EC159832B15}" type="slidenum">
              <a:rPr lang="zh-CN" altLang="en-US" smtClean="0"/>
              <a:pPr>
                <a:defRPr/>
              </a:pPr>
              <a:t>1</a:t>
            </a:fld>
            <a:endParaRPr lang="zh-CN" altLang="en-US"/>
          </a:p>
        </p:txBody>
      </p:sp>
    </p:spTree>
    <p:extLst>
      <p:ext uri="{BB962C8B-B14F-4D97-AF65-F5344CB8AC3E}">
        <p14:creationId xmlns:p14="http://schemas.microsoft.com/office/powerpoint/2010/main" val="302924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随着地理信息日益成为支撑人类各类活动的基础信息，对地理信息的搜索不断提出新的需求。</a:t>
            </a:r>
            <a:endParaRPr lang="en-US" altLang="zh-CN" dirty="0" smtClean="0"/>
          </a:p>
          <a:p>
            <a:r>
              <a:rPr lang="zh-CN" altLang="en-US" dirty="0" smtClean="0"/>
              <a:t>跨源：多个来源</a:t>
            </a:r>
            <a:endParaRPr lang="en-US" altLang="zh-CN" dirty="0" smtClean="0"/>
          </a:p>
          <a:p>
            <a:r>
              <a:rPr lang="zh-CN" altLang="en-US" dirty="0" smtClean="0"/>
              <a:t>跨形态：多种数据类型、格式</a:t>
            </a:r>
            <a:endParaRPr lang="en-US" altLang="zh-CN" dirty="0" smtClean="0"/>
          </a:p>
          <a:p>
            <a:r>
              <a:rPr lang="zh-CN" altLang="en-US" dirty="0" smtClean="0"/>
              <a:t>跨属性：自然属性（时间、地点、对象），社会属性（热度、评价）</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12</a:t>
            </a:fld>
            <a:endParaRPr lang="zh-CN" altLang="en-US"/>
          </a:p>
        </p:txBody>
      </p:sp>
    </p:spTree>
    <p:extLst>
      <p:ext uri="{BB962C8B-B14F-4D97-AF65-F5344CB8AC3E}">
        <p14:creationId xmlns:p14="http://schemas.microsoft.com/office/powerpoint/2010/main" val="983078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13</a:t>
            </a:fld>
            <a:endParaRPr lang="zh-CN" altLang="en-US"/>
          </a:p>
        </p:txBody>
      </p:sp>
    </p:spTree>
    <p:extLst>
      <p:ext uri="{BB962C8B-B14F-4D97-AF65-F5344CB8AC3E}">
        <p14:creationId xmlns:p14="http://schemas.microsoft.com/office/powerpoint/2010/main" val="983078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Calibri" pitchFamily="34" charset="0"/>
                <a:ea typeface="宋体" pitchFamily="2" charset="-122"/>
                <a:cs typeface="+mn-cs"/>
              </a:rPr>
              <a:t>ISO/TC 211</a:t>
            </a:r>
            <a:r>
              <a:rPr lang="zh-CN" altLang="zh-CN" sz="1200" kern="1200" dirty="0" smtClean="0">
                <a:solidFill>
                  <a:schemeClr val="tx1"/>
                </a:solidFill>
                <a:effectLst/>
                <a:latin typeface="Calibri" pitchFamily="34" charset="0"/>
                <a:ea typeface="宋体" pitchFamily="2" charset="-122"/>
                <a:cs typeface="+mn-cs"/>
              </a:rPr>
              <a:t>是国际标准化组织成立的地理信息技术委员会，秘书处设在挪威。</a:t>
            </a:r>
            <a:r>
              <a:rPr lang="en-US" altLang="zh-CN" sz="1200" kern="1200" dirty="0" smtClean="0">
                <a:solidFill>
                  <a:schemeClr val="tx1"/>
                </a:solidFill>
                <a:effectLst/>
                <a:latin typeface="Calibri" pitchFamily="34" charset="0"/>
                <a:ea typeface="宋体" pitchFamily="2" charset="-122"/>
                <a:cs typeface="+mn-cs"/>
              </a:rPr>
              <a:t>ISO/TC 211 </a:t>
            </a:r>
            <a:r>
              <a:rPr lang="zh-CN" altLang="zh-CN" sz="1200" kern="1200" dirty="0" smtClean="0">
                <a:solidFill>
                  <a:schemeClr val="tx1"/>
                </a:solidFill>
                <a:effectLst/>
                <a:latin typeface="Calibri" pitchFamily="34" charset="0"/>
                <a:ea typeface="宋体" pitchFamily="2" charset="-122"/>
                <a:cs typeface="+mn-cs"/>
              </a:rPr>
              <a:t>的工作范围为数字地理空间信息领域的标准化。通过制定一系列标准，规范地理空间信息数据管理、采集、处理、分析、检索和表示，为不同用户、不同系统、不同地方之间的检索和共享提供方法和服务。</a:t>
            </a:r>
            <a:endParaRPr lang="en-US"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OGC(</a:t>
            </a:r>
            <a:r>
              <a:rPr lang="zh-CN" altLang="zh-CN" sz="1200" kern="1200" dirty="0" smtClean="0">
                <a:solidFill>
                  <a:schemeClr val="tx1"/>
                </a:solidFill>
                <a:effectLst/>
                <a:latin typeface="Calibri" pitchFamily="34" charset="0"/>
                <a:ea typeface="宋体" pitchFamily="2" charset="-122"/>
                <a:cs typeface="+mn-cs"/>
              </a:rPr>
              <a:t>开放地理空间协会</a:t>
            </a:r>
            <a:r>
              <a:rPr lang="en-US" altLang="zh-CN" sz="1200" kern="1200" dirty="0" smtClean="0">
                <a:solidFill>
                  <a:schemeClr val="tx1"/>
                </a:solidFill>
                <a:effectLst/>
                <a:latin typeface="Calibri" pitchFamily="34" charset="0"/>
                <a:ea typeface="宋体" pitchFamily="2" charset="-122"/>
                <a:cs typeface="+mn-cs"/>
              </a:rPr>
              <a:t>)</a:t>
            </a:r>
            <a:r>
              <a:rPr lang="zh-CN" altLang="zh-CN" sz="1200" kern="1200" dirty="0" smtClean="0">
                <a:solidFill>
                  <a:schemeClr val="tx1"/>
                </a:solidFill>
                <a:effectLst/>
                <a:latin typeface="Calibri" pitchFamily="34" charset="0"/>
                <a:ea typeface="宋体" pitchFamily="2" charset="-122"/>
                <a:cs typeface="+mn-cs"/>
              </a:rPr>
              <a:t>是一个由众多国际商业公司、政府部门和学术团体组成的一个从事开放地理数据处理的非营利性组织，目标旨在共同参与制定软件规范和新的商业策略以解决地理数据互用性问题。</a:t>
            </a:r>
            <a:endParaRPr lang="en-US" altLang="zh-CN" sz="1200" kern="1200" dirty="0" smtClean="0">
              <a:solidFill>
                <a:schemeClr val="tx1"/>
              </a:solidFill>
              <a:effectLst/>
              <a:latin typeface="Calibri" pitchFamily="34" charset="0"/>
              <a:ea typeface="宋体" pitchFamily="2" charset="-122"/>
              <a:cs typeface="+mn-cs"/>
            </a:endParaRPr>
          </a:p>
          <a:p>
            <a:endParaRPr lang="en-US" altLang="zh-CN" sz="1200" kern="1200" dirty="0" smtClean="0">
              <a:solidFill>
                <a:schemeClr val="tx1"/>
              </a:solidFill>
              <a:effectLst/>
              <a:latin typeface="Calibri" pitchFamily="34" charset="0"/>
              <a:ea typeface="宋体" pitchFamily="2" charset="-122"/>
              <a:cs typeface="+mn-cs"/>
            </a:endParaRPr>
          </a:p>
          <a:p>
            <a:r>
              <a:rPr lang="zh-CN" altLang="zh-CN" sz="1200" kern="1200" dirty="0" smtClean="0">
                <a:solidFill>
                  <a:schemeClr val="tx1"/>
                </a:solidFill>
                <a:effectLst/>
                <a:latin typeface="Calibri" pitchFamily="34" charset="0"/>
                <a:ea typeface="宋体" pitchFamily="2" charset="-122"/>
                <a:cs typeface="+mn-cs"/>
              </a:rPr>
              <a:t>在地理空间信息检索中，地理空间元数据有着重要的作用。利用元数据，地理空间数据用户可以迅速了解数据的相关描述信息。</a:t>
            </a:r>
            <a:endParaRPr lang="en-US" altLang="zh-CN" sz="1200" kern="1200" dirty="0" smtClean="0">
              <a:solidFill>
                <a:schemeClr val="tx1"/>
              </a:solidFill>
              <a:effectLst/>
              <a:latin typeface="Calibri" pitchFamily="34" charset="0"/>
              <a:ea typeface="宋体" pitchFamily="2" charset="-122"/>
              <a:cs typeface="+mn-cs"/>
            </a:endParaRPr>
          </a:p>
          <a:p>
            <a:r>
              <a:rPr lang="zh-CN" altLang="zh-CN" sz="1200" kern="1200" dirty="0" smtClean="0">
                <a:solidFill>
                  <a:schemeClr val="tx1"/>
                </a:solidFill>
                <a:effectLst/>
                <a:latin typeface="Calibri" pitchFamily="34" charset="0"/>
                <a:ea typeface="宋体" pitchFamily="2" charset="-122"/>
                <a:cs typeface="+mn-cs"/>
              </a:rPr>
              <a:t>美国联邦地理数据委员会发布了地理空间数据的元数据内容标准</a:t>
            </a:r>
            <a:r>
              <a:rPr lang="en-US" altLang="zh-CN" sz="1200" kern="1200" dirty="0" smtClean="0">
                <a:solidFill>
                  <a:schemeClr val="tx1"/>
                </a:solidFill>
                <a:effectLst/>
                <a:latin typeface="Calibri" pitchFamily="34" charset="0"/>
                <a:ea typeface="宋体" pitchFamily="2" charset="-122"/>
                <a:cs typeface="+mn-cs"/>
              </a:rPr>
              <a:t>CSDGM</a:t>
            </a:r>
            <a:r>
              <a:rPr lang="zh-CN" altLang="zh-CN" sz="1200" kern="1200" dirty="0" smtClean="0">
                <a:solidFill>
                  <a:schemeClr val="tx1"/>
                </a:solidFill>
                <a:effectLst/>
                <a:latin typeface="Calibri" pitchFamily="34" charset="0"/>
                <a:ea typeface="宋体" pitchFamily="2" charset="-122"/>
                <a:cs typeface="+mn-cs"/>
              </a:rPr>
              <a:t>；</a:t>
            </a:r>
            <a:r>
              <a:rPr lang="en-US" altLang="zh-CN" sz="1200" kern="1200" dirty="0" smtClean="0">
                <a:solidFill>
                  <a:schemeClr val="tx1"/>
                </a:solidFill>
                <a:effectLst/>
                <a:latin typeface="Calibri" pitchFamily="34" charset="0"/>
                <a:ea typeface="宋体" pitchFamily="2" charset="-122"/>
                <a:cs typeface="+mn-cs"/>
              </a:rPr>
              <a:t>ISO TC211</a:t>
            </a:r>
            <a:r>
              <a:rPr lang="zh-CN" altLang="zh-CN" sz="1200" kern="1200" dirty="0" smtClean="0">
                <a:solidFill>
                  <a:schemeClr val="tx1"/>
                </a:solidFill>
                <a:effectLst/>
                <a:latin typeface="Calibri" pitchFamily="34" charset="0"/>
                <a:ea typeface="宋体" pitchFamily="2" charset="-122"/>
                <a:cs typeface="+mn-cs"/>
              </a:rPr>
              <a:t>）专门成立了元数据标准化工作组，即</a:t>
            </a:r>
            <a:r>
              <a:rPr lang="en-US" altLang="zh-CN" sz="1200" kern="1200" dirty="0" smtClean="0">
                <a:solidFill>
                  <a:schemeClr val="tx1"/>
                </a:solidFill>
                <a:effectLst/>
                <a:latin typeface="Calibri" pitchFamily="34" charset="0"/>
                <a:ea typeface="宋体" pitchFamily="2" charset="-122"/>
                <a:cs typeface="+mn-cs"/>
              </a:rPr>
              <a:t>ISO 15046-15</a:t>
            </a:r>
            <a:r>
              <a:rPr lang="zh-CN" altLang="zh-CN" sz="1200" kern="1200" dirty="0" smtClean="0">
                <a:solidFill>
                  <a:schemeClr val="tx1"/>
                </a:solidFill>
                <a:effectLst/>
                <a:latin typeface="Calibri" pitchFamily="34" charset="0"/>
                <a:ea typeface="宋体" pitchFamily="2" charset="-122"/>
                <a:cs typeface="+mn-cs"/>
              </a:rPr>
              <a:t>，地理信息</a:t>
            </a:r>
            <a:r>
              <a:rPr lang="en-US" altLang="zh-CN" sz="1200" kern="1200" dirty="0" smtClean="0">
                <a:solidFill>
                  <a:schemeClr val="tx1"/>
                </a:solidFill>
                <a:effectLst/>
                <a:latin typeface="Calibri" pitchFamily="34" charset="0"/>
                <a:ea typeface="宋体" pitchFamily="2" charset="-122"/>
                <a:cs typeface="+mn-cs"/>
              </a:rPr>
              <a:t>-</a:t>
            </a:r>
            <a:r>
              <a:rPr lang="zh-CN" altLang="zh-CN" sz="1200" kern="1200" dirty="0" smtClean="0">
                <a:solidFill>
                  <a:schemeClr val="tx1"/>
                </a:solidFill>
                <a:effectLst/>
                <a:latin typeface="Calibri" pitchFamily="34" charset="0"/>
                <a:ea typeface="宋体" pitchFamily="2" charset="-122"/>
                <a:cs typeface="+mn-cs"/>
              </a:rPr>
              <a:t>元数据工作组；</a:t>
            </a:r>
            <a:endParaRPr lang="en-US" altLang="zh-CN" sz="1200" kern="1200" dirty="0" smtClean="0">
              <a:solidFill>
                <a:schemeClr val="tx1"/>
              </a:solidFill>
              <a:effectLst/>
              <a:latin typeface="Calibri" pitchFamily="34" charset="0"/>
              <a:ea typeface="宋体" pitchFamily="2" charset="-122"/>
              <a:cs typeface="+mn-cs"/>
            </a:endParaRPr>
          </a:p>
          <a:p>
            <a:r>
              <a:rPr lang="zh-CN" altLang="zh-CN" sz="1200" kern="1200" dirty="0" smtClean="0">
                <a:solidFill>
                  <a:schemeClr val="tx1"/>
                </a:solidFill>
                <a:effectLst/>
                <a:latin typeface="Calibri" pitchFamily="34" charset="0"/>
                <a:ea typeface="宋体" pitchFamily="2" charset="-122"/>
                <a:cs typeface="+mn-cs"/>
              </a:rPr>
              <a:t>我国也颁布了国家标准——地理信息元数据</a:t>
            </a:r>
            <a:r>
              <a:rPr lang="en-US" altLang="zh-CN" sz="1200" kern="1200" dirty="0" smtClean="0">
                <a:solidFill>
                  <a:schemeClr val="tx1"/>
                </a:solidFill>
                <a:effectLst/>
                <a:latin typeface="Calibri" pitchFamily="34" charset="0"/>
                <a:ea typeface="宋体" pitchFamily="2" charset="-122"/>
                <a:cs typeface="+mn-cs"/>
              </a:rPr>
              <a:t>GB/T 19710-2005</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15</a:t>
            </a:fld>
            <a:endParaRPr lang="zh-CN" altLang="en-US"/>
          </a:p>
        </p:txBody>
      </p:sp>
    </p:spTree>
    <p:extLst>
      <p:ext uri="{BB962C8B-B14F-4D97-AF65-F5344CB8AC3E}">
        <p14:creationId xmlns:p14="http://schemas.microsoft.com/office/powerpoint/2010/main" val="2355547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Calibri" pitchFamily="34" charset="0"/>
                <a:ea typeface="宋体" pitchFamily="2" charset="-122"/>
                <a:cs typeface="+mn-cs"/>
              </a:rPr>
              <a:t>从</a:t>
            </a:r>
            <a:r>
              <a:rPr lang="en-US" altLang="zh-CN" sz="1200" kern="1200" dirty="0" smtClean="0">
                <a:solidFill>
                  <a:schemeClr val="tx1"/>
                </a:solidFill>
                <a:effectLst/>
                <a:latin typeface="Calibri" pitchFamily="34" charset="0"/>
                <a:ea typeface="宋体" pitchFamily="2" charset="-122"/>
                <a:cs typeface="+mn-cs"/>
              </a:rPr>
              <a:t>2004</a:t>
            </a:r>
            <a:r>
              <a:rPr lang="zh-CN" altLang="zh-CN" sz="1200" kern="1200" dirty="0" smtClean="0">
                <a:solidFill>
                  <a:schemeClr val="tx1"/>
                </a:solidFill>
                <a:effectLst/>
                <a:latin typeface="Calibri" pitchFamily="34" charset="0"/>
                <a:ea typeface="宋体" pitchFamily="2" charset="-122"/>
                <a:cs typeface="+mn-cs"/>
              </a:rPr>
              <a:t>年开始，美国计算机协会</a:t>
            </a:r>
            <a:r>
              <a:rPr lang="en-US" altLang="zh-CN" sz="1200" kern="1200" dirty="0" smtClean="0">
                <a:solidFill>
                  <a:schemeClr val="tx1"/>
                </a:solidFill>
                <a:effectLst/>
                <a:latin typeface="Calibri" pitchFamily="34" charset="0"/>
                <a:ea typeface="宋体" pitchFamily="2" charset="-122"/>
                <a:cs typeface="+mn-cs"/>
              </a:rPr>
              <a:t>ACM</a:t>
            </a:r>
            <a:r>
              <a:rPr lang="zh-CN" altLang="zh-CN" sz="1200" kern="1200" dirty="0" smtClean="0">
                <a:solidFill>
                  <a:schemeClr val="tx1"/>
                </a:solidFill>
                <a:effectLst/>
                <a:latin typeface="Calibri" pitchFamily="34" charset="0"/>
                <a:ea typeface="宋体" pitchFamily="2" charset="-122"/>
                <a:cs typeface="+mn-cs"/>
              </a:rPr>
              <a:t>下属的情报检索工作组</a:t>
            </a:r>
            <a:r>
              <a:rPr lang="en-US" altLang="zh-CN" sz="1200" kern="1200" dirty="0" smtClean="0">
                <a:solidFill>
                  <a:schemeClr val="tx1"/>
                </a:solidFill>
                <a:effectLst/>
                <a:latin typeface="Calibri" pitchFamily="34" charset="0"/>
                <a:ea typeface="宋体" pitchFamily="2" charset="-122"/>
                <a:cs typeface="+mn-cs"/>
              </a:rPr>
              <a:t>SIGIR</a:t>
            </a:r>
            <a:r>
              <a:rPr lang="zh-CN" altLang="zh-CN" sz="1200" kern="1200" dirty="0" smtClean="0">
                <a:solidFill>
                  <a:schemeClr val="tx1"/>
                </a:solidFill>
                <a:effectLst/>
                <a:latin typeface="Calibri" pitchFamily="34" charset="0"/>
                <a:ea typeface="宋体" pitchFamily="2" charset="-122"/>
                <a:cs typeface="+mn-cs"/>
              </a:rPr>
              <a:t>和信息知识管理会议</a:t>
            </a:r>
            <a:r>
              <a:rPr lang="en-US" altLang="zh-CN" sz="1200" kern="1200" dirty="0" smtClean="0">
                <a:solidFill>
                  <a:schemeClr val="tx1"/>
                </a:solidFill>
                <a:effectLst/>
                <a:latin typeface="Calibri" pitchFamily="34" charset="0"/>
                <a:ea typeface="宋体" pitchFamily="2" charset="-122"/>
                <a:cs typeface="+mn-cs"/>
              </a:rPr>
              <a:t>CIKM</a:t>
            </a:r>
            <a:r>
              <a:rPr lang="zh-CN" altLang="zh-CN" sz="1200" kern="1200" dirty="0" smtClean="0">
                <a:solidFill>
                  <a:schemeClr val="tx1"/>
                </a:solidFill>
                <a:effectLst/>
                <a:latin typeface="Calibri" pitchFamily="34" charset="0"/>
                <a:ea typeface="宋体" pitchFamily="2" charset="-122"/>
                <a:cs typeface="+mn-cs"/>
              </a:rPr>
              <a:t>轮流举办地理信息检索研讨会</a:t>
            </a:r>
            <a:r>
              <a:rPr lang="en-US" altLang="zh-CN" sz="1200" kern="1200" dirty="0" smtClean="0">
                <a:solidFill>
                  <a:schemeClr val="tx1"/>
                </a:solidFill>
                <a:effectLst/>
                <a:latin typeface="Calibri" pitchFamily="34" charset="0"/>
                <a:ea typeface="宋体" pitchFamily="2" charset="-122"/>
                <a:cs typeface="+mn-cs"/>
              </a:rPr>
              <a:t>GIR</a:t>
            </a:r>
            <a:r>
              <a:rPr lang="zh-CN" altLang="zh-CN" sz="1200" kern="1200" dirty="0" smtClean="0">
                <a:solidFill>
                  <a:schemeClr val="tx1"/>
                </a:solidFill>
                <a:effectLst/>
                <a:latin typeface="Calibri" pitchFamily="34" charset="0"/>
                <a:ea typeface="宋体" pitchFamily="2" charset="-122"/>
                <a:cs typeface="+mn-cs"/>
              </a:rPr>
              <a:t>，主题包括：地理信息检索系统的体系结构，</a:t>
            </a:r>
            <a:r>
              <a:rPr lang="en-US" altLang="zh-CN" sz="1200" kern="1200" dirty="0" smtClean="0">
                <a:solidFill>
                  <a:schemeClr val="tx1"/>
                </a:solidFill>
                <a:effectLst/>
                <a:latin typeface="Calibri" pitchFamily="34" charset="0"/>
                <a:ea typeface="宋体" pitchFamily="2" charset="-122"/>
                <a:cs typeface="+mn-cs"/>
              </a:rPr>
              <a:t>Web</a:t>
            </a:r>
            <a:r>
              <a:rPr lang="zh-CN" altLang="zh-CN" sz="1200" kern="1200" dirty="0" smtClean="0">
                <a:solidFill>
                  <a:schemeClr val="tx1"/>
                </a:solidFill>
                <a:effectLst/>
                <a:latin typeface="Calibri" pitchFamily="34" charset="0"/>
                <a:ea typeface="宋体" pitchFamily="2" charset="-122"/>
                <a:cs typeface="+mn-cs"/>
              </a:rPr>
              <a:t>页面中地理信息的抽取，空间索引的建立，地理本体、检索结果的可视化、结果相关性排序等，在很大程度上推动了地理信息检索的发展；</a:t>
            </a:r>
            <a:r>
              <a:rPr lang="zh-CN" altLang="en-US" sz="1200" kern="1200" dirty="0" smtClean="0">
                <a:solidFill>
                  <a:schemeClr val="tx1"/>
                </a:solidFill>
                <a:effectLst/>
                <a:latin typeface="Calibri" pitchFamily="34" charset="0"/>
                <a:ea typeface="宋体" pitchFamily="2" charset="-122"/>
                <a:cs typeface="+mn-cs"/>
              </a:rPr>
              <a:t>另外，还有</a:t>
            </a:r>
            <a:r>
              <a:rPr lang="zh-CN" altLang="zh-CN" sz="1200" kern="1200" dirty="0" smtClean="0">
                <a:solidFill>
                  <a:schemeClr val="tx1"/>
                </a:solidFill>
                <a:effectLst/>
                <a:latin typeface="Calibri" pitchFamily="34" charset="0"/>
                <a:ea typeface="宋体" pitchFamily="2" charset="-122"/>
                <a:cs typeface="+mn-cs"/>
              </a:rPr>
              <a:t>很多相关的国际会议，包括跨语言地理信息检索大会</a:t>
            </a:r>
            <a:r>
              <a:rPr lang="en-US" altLang="zh-CN" sz="1200" kern="1200" dirty="0" smtClean="0">
                <a:solidFill>
                  <a:schemeClr val="tx1"/>
                </a:solidFill>
                <a:effectLst/>
                <a:latin typeface="Calibri" pitchFamily="34" charset="0"/>
                <a:ea typeface="宋体" pitchFamily="2" charset="-122"/>
                <a:cs typeface="+mn-cs"/>
              </a:rPr>
              <a:t>(</a:t>
            </a:r>
            <a:r>
              <a:rPr lang="en-US" altLang="zh-CN" sz="1200" kern="1200" dirty="0" err="1" smtClean="0">
                <a:solidFill>
                  <a:schemeClr val="tx1"/>
                </a:solidFill>
                <a:effectLst/>
                <a:latin typeface="Calibri" pitchFamily="34" charset="0"/>
                <a:ea typeface="宋体" pitchFamily="2" charset="-122"/>
                <a:cs typeface="+mn-cs"/>
              </a:rPr>
              <a:t>GeoCLEF</a:t>
            </a:r>
            <a:r>
              <a:rPr lang="en-US" altLang="zh-CN" sz="1200" kern="1200" dirty="0" smtClean="0">
                <a:solidFill>
                  <a:schemeClr val="tx1"/>
                </a:solidFill>
                <a:effectLst/>
                <a:latin typeface="Calibri" pitchFamily="34" charset="0"/>
                <a:ea typeface="宋体" pitchFamily="2" charset="-122"/>
                <a:cs typeface="+mn-cs"/>
              </a:rPr>
              <a:t>)</a:t>
            </a:r>
            <a:r>
              <a:rPr lang="zh-CN" altLang="zh-CN" sz="1200" kern="1200" dirty="0" smtClean="0">
                <a:solidFill>
                  <a:schemeClr val="tx1"/>
                </a:solidFill>
                <a:effectLst/>
                <a:latin typeface="Calibri" pitchFamily="34" charset="0"/>
                <a:ea typeface="宋体" pitchFamily="2" charset="-122"/>
                <a:cs typeface="+mn-cs"/>
              </a:rPr>
              <a:t>，</a:t>
            </a:r>
            <a:r>
              <a:rPr lang="en-US" altLang="zh-CN" sz="1200" kern="1200" dirty="0" smtClean="0">
                <a:solidFill>
                  <a:schemeClr val="tx1"/>
                </a:solidFill>
                <a:effectLst/>
                <a:latin typeface="Calibri" pitchFamily="34" charset="0"/>
                <a:ea typeface="宋体" pitchFamily="2" charset="-122"/>
                <a:cs typeface="+mn-cs"/>
              </a:rPr>
              <a:t>2005</a:t>
            </a:r>
            <a:r>
              <a:rPr lang="zh-CN" altLang="zh-CN" sz="1200" kern="1200" dirty="0" smtClean="0">
                <a:solidFill>
                  <a:schemeClr val="tx1"/>
                </a:solidFill>
                <a:effectLst/>
                <a:latin typeface="Calibri" pitchFamily="34" charset="0"/>
                <a:ea typeface="宋体" pitchFamily="2" charset="-122"/>
                <a:cs typeface="+mn-cs"/>
              </a:rPr>
              <a:t>年开始，美国和英国研究人员的共同努力下研究关注地理信息检索过程中主题信息和地理信息双重检索的策略、检索结果的相关性排序等环节和主题、地理和时间信息的三重检索等问题。</a:t>
            </a:r>
            <a:endParaRPr lang="en-US" altLang="zh-CN" sz="1200" kern="1200" dirty="0" smtClean="0">
              <a:solidFill>
                <a:schemeClr val="tx1"/>
              </a:solidFill>
              <a:effectLst/>
              <a:latin typeface="Calibri" pitchFamily="34" charset="0"/>
              <a:ea typeface="宋体" pitchFamily="2" charset="-122"/>
              <a:cs typeface="+mn-cs"/>
            </a:endParaRPr>
          </a:p>
          <a:p>
            <a:endParaRPr lang="en-US" altLang="zh-CN" sz="1200" kern="1200" dirty="0" smtClean="0">
              <a:solidFill>
                <a:schemeClr val="tx1"/>
              </a:solidFill>
              <a:effectLst/>
              <a:latin typeface="Calibri" pitchFamily="34" charset="0"/>
              <a:ea typeface="宋体" pitchFamily="2" charset="-122"/>
              <a:cs typeface="+mn-cs"/>
            </a:endParaRPr>
          </a:p>
          <a:p>
            <a:r>
              <a:rPr lang="zh-CN" altLang="zh-CN" sz="1200" kern="1200" dirty="0" smtClean="0">
                <a:solidFill>
                  <a:schemeClr val="tx1"/>
                </a:solidFill>
                <a:effectLst/>
                <a:latin typeface="Calibri" pitchFamily="34" charset="0"/>
                <a:ea typeface="宋体" pitchFamily="2" charset="-122"/>
                <a:cs typeface="+mn-cs"/>
              </a:rPr>
              <a:t>目前国外一些研究机构和著名企业均开展了相关研究，并相继开发出一些原型系统，部分已提供在线服务。</a:t>
            </a:r>
            <a:r>
              <a:rPr lang="en-US" altLang="zh-CN" sz="1200" b="0" i="0" u="none" strike="noStrike" kern="1200" baseline="0" dirty="0" err="1" smtClean="0">
                <a:solidFill>
                  <a:schemeClr val="tx1"/>
                </a:solidFill>
                <a:latin typeface="Calibri" pitchFamily="34" charset="0"/>
                <a:ea typeface="宋体" pitchFamily="2" charset="-122"/>
                <a:cs typeface="+mn-cs"/>
              </a:rPr>
              <a:t>GeoQuery</a:t>
            </a:r>
            <a:r>
              <a:rPr lang="zh-CN" altLang="en-US" sz="1200" b="0" i="0" u="none" strike="noStrike" kern="1200" baseline="0" dirty="0" smtClean="0">
                <a:solidFill>
                  <a:schemeClr val="tx1"/>
                </a:solidFill>
                <a:latin typeface="Calibri" pitchFamily="34" charset="0"/>
                <a:ea typeface="宋体" pitchFamily="2" charset="-122"/>
                <a:cs typeface="+mn-cs"/>
              </a:rPr>
              <a:t>是一个美国地理数据库的基于自然语言的查询系统。</a:t>
            </a:r>
            <a:r>
              <a:rPr lang="en-US" altLang="zh-CN" sz="1200" b="0" i="0" u="none" strike="noStrike" kern="1200" baseline="0" dirty="0" smtClean="0">
                <a:solidFill>
                  <a:schemeClr val="tx1"/>
                </a:solidFill>
                <a:latin typeface="Calibri" pitchFamily="34" charset="0"/>
                <a:ea typeface="宋体" pitchFamily="2" charset="-122"/>
                <a:cs typeface="+mn-cs"/>
              </a:rPr>
              <a:t>START</a:t>
            </a:r>
            <a:r>
              <a:rPr lang="zh-CN" altLang="en-US" sz="1200" b="0" i="0" u="none" strike="noStrike" kern="1200" baseline="0" dirty="0" smtClean="0">
                <a:solidFill>
                  <a:schemeClr val="tx1"/>
                </a:solidFill>
                <a:latin typeface="Calibri" pitchFamily="34" charset="0"/>
                <a:ea typeface="宋体" pitchFamily="2" charset="-122"/>
                <a:cs typeface="+mn-cs"/>
              </a:rPr>
              <a:t>是第一个基于网络的可以高效处理地理信息的问答系统。</a:t>
            </a:r>
            <a:r>
              <a:rPr lang="en-US" altLang="zh-CN" sz="1200" b="0" i="0" u="none" strike="noStrike" kern="1200" baseline="0" dirty="0" smtClean="0">
                <a:solidFill>
                  <a:schemeClr val="tx1"/>
                </a:solidFill>
                <a:latin typeface="Calibri" pitchFamily="34" charset="0"/>
                <a:ea typeface="宋体" pitchFamily="2" charset="-122"/>
                <a:cs typeface="+mn-cs"/>
              </a:rPr>
              <a:t>SPIRIT</a:t>
            </a:r>
            <a:r>
              <a:rPr lang="zh-CN" altLang="en-US" sz="1200" b="0" i="0" u="none" strike="noStrike" kern="1200" baseline="0" dirty="0" smtClean="0">
                <a:solidFill>
                  <a:schemeClr val="tx1"/>
                </a:solidFill>
                <a:latin typeface="Calibri" pitchFamily="34" charset="0"/>
                <a:ea typeface="宋体" pitchFamily="2" charset="-122"/>
                <a:cs typeface="+mn-cs"/>
              </a:rPr>
              <a:t>是一个研究性的项目，它的目的是设计和实现一个地理信息检索系统，用来查找互联网上与地点或者区域相关的文档与数据集</a:t>
            </a:r>
            <a:r>
              <a:rPr lang="en-US" altLang="zh-CN" sz="1200" b="0" i="0" u="none" strike="noStrike" kern="1200" baseline="0" dirty="0" smtClean="0">
                <a:solidFill>
                  <a:schemeClr val="tx1"/>
                </a:solidFill>
                <a:latin typeface="Calibri" pitchFamily="34" charset="0"/>
                <a:ea typeface="宋体" pitchFamily="2" charset="-122"/>
                <a:cs typeface="+mn-cs"/>
              </a:rPr>
              <a:t>.</a:t>
            </a:r>
            <a:r>
              <a:rPr lang="en-US" altLang="zh-CN" sz="1200" b="0" i="0" u="none" strike="noStrike" kern="1200" baseline="0" dirty="0" err="1" smtClean="0">
                <a:solidFill>
                  <a:schemeClr val="tx1"/>
                </a:solidFill>
                <a:latin typeface="Calibri" pitchFamily="34" charset="0"/>
                <a:ea typeface="宋体" pitchFamily="2" charset="-122"/>
                <a:cs typeface="+mn-cs"/>
              </a:rPr>
              <a:t>GeoVAQA</a:t>
            </a:r>
            <a:r>
              <a:rPr lang="zh-CN" altLang="en-US" sz="1200" b="0" i="0" u="none" strike="noStrike" kern="1200" baseline="0" dirty="0" smtClean="0">
                <a:solidFill>
                  <a:schemeClr val="tx1"/>
                </a:solidFill>
                <a:latin typeface="Calibri" pitchFamily="34" charset="0"/>
                <a:ea typeface="宋体" pitchFamily="2" charset="-122"/>
                <a:cs typeface="+mn-cs"/>
              </a:rPr>
              <a:t>是一个用语音输入的地理信息搜索系统。最后，</a:t>
            </a:r>
            <a:r>
              <a:rPr lang="en-US" altLang="zh-CN" sz="1200" b="0" i="0" u="none" strike="noStrike" kern="1200" baseline="0" dirty="0" err="1" smtClean="0">
                <a:solidFill>
                  <a:schemeClr val="tx1"/>
                </a:solidFill>
                <a:latin typeface="Calibri" pitchFamily="34" charset="0"/>
                <a:ea typeface="宋体" pitchFamily="2" charset="-122"/>
                <a:cs typeface="+mn-cs"/>
              </a:rPr>
              <a:t>ClTYToUR</a:t>
            </a:r>
            <a:r>
              <a:rPr lang="zh-CN" altLang="en-US" sz="1200" b="0" i="0" u="none" strike="noStrike" kern="1200" baseline="0" dirty="0" smtClean="0">
                <a:solidFill>
                  <a:schemeClr val="tx1"/>
                </a:solidFill>
                <a:latin typeface="Calibri" pitchFamily="34" charset="0"/>
                <a:ea typeface="宋体" pitchFamily="2" charset="-122"/>
                <a:cs typeface="+mn-cs"/>
              </a:rPr>
              <a:t>项目是一个可以回答城市里面的地点关系的自然语言问答系统。</a:t>
            </a:r>
            <a:endParaRPr lang="en-US" altLang="zh-CN" sz="1200" b="0" i="0" u="none" strike="noStrike" kern="1200" baseline="0" dirty="0" smtClean="0">
              <a:solidFill>
                <a:schemeClr val="tx1"/>
              </a:solidFill>
              <a:latin typeface="Calibri" pitchFamily="34" charset="0"/>
              <a:ea typeface="宋体" pitchFamily="2" charset="-122"/>
              <a:cs typeface="+mn-cs"/>
            </a:endParaRPr>
          </a:p>
          <a:p>
            <a:endParaRPr lang="en-US" altLang="zh-CN" sz="1200" b="0" i="0" u="none" strike="noStrike" kern="1200" baseline="0" dirty="0" smtClean="0">
              <a:solidFill>
                <a:schemeClr val="tx1"/>
              </a:solidFill>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IBM</a:t>
            </a:r>
            <a:r>
              <a:rPr lang="zh-CN" altLang="zh-CN" sz="1200" kern="1200" dirty="0" smtClean="0">
                <a:solidFill>
                  <a:schemeClr val="tx1"/>
                </a:solidFill>
                <a:effectLst/>
                <a:latin typeface="Calibri" pitchFamily="34" charset="0"/>
                <a:ea typeface="宋体" pitchFamily="2" charset="-122"/>
                <a:cs typeface="+mn-cs"/>
              </a:rPr>
              <a:t>东京研究实验室研究了利用网络搜索程序搜集网页，然后从中提取空间知识的原型系统。美国</a:t>
            </a:r>
            <a:r>
              <a:rPr lang="en-US" altLang="zh-CN" sz="1200" kern="1200" dirty="0" err="1" smtClean="0">
                <a:solidFill>
                  <a:schemeClr val="tx1"/>
                </a:solidFill>
                <a:effectLst/>
                <a:latin typeface="Calibri" pitchFamily="34" charset="0"/>
                <a:ea typeface="宋体" pitchFamily="2" charset="-122"/>
                <a:cs typeface="+mn-cs"/>
              </a:rPr>
              <a:t>Inperspective</a:t>
            </a:r>
            <a:r>
              <a:rPr lang="zh-CN" altLang="zh-CN" sz="1200" kern="1200" dirty="0" smtClean="0">
                <a:solidFill>
                  <a:schemeClr val="tx1"/>
                </a:solidFill>
                <a:effectLst/>
                <a:latin typeface="Calibri" pitchFamily="34" charset="0"/>
                <a:ea typeface="宋体" pitchFamily="2" charset="-122"/>
                <a:cs typeface="+mn-cs"/>
              </a:rPr>
              <a:t>公司开发出地理空间信息搜索引擎原形系统</a:t>
            </a:r>
            <a:r>
              <a:rPr lang="en-US" altLang="zh-CN" sz="1200" kern="1200" dirty="0" err="1" smtClean="0">
                <a:solidFill>
                  <a:schemeClr val="tx1"/>
                </a:solidFill>
                <a:effectLst/>
                <a:latin typeface="Calibri" pitchFamily="34" charset="0"/>
                <a:ea typeface="宋体" pitchFamily="2" charset="-122"/>
                <a:cs typeface="+mn-cs"/>
              </a:rPr>
              <a:t>SearchArea</a:t>
            </a:r>
            <a:r>
              <a:rPr lang="zh-CN" altLang="zh-CN" sz="1200" kern="1200" dirty="0" smtClean="0">
                <a:solidFill>
                  <a:schemeClr val="tx1"/>
                </a:solidFill>
                <a:effectLst/>
                <a:latin typeface="Calibri" pitchFamily="34" charset="0"/>
                <a:ea typeface="宋体" pitchFamily="2" charset="-122"/>
                <a:cs typeface="+mn-cs"/>
              </a:rPr>
              <a:t>。香港科技大学设计了一个空间信息搜索系统，用以实现对搜集网页进行地理特征提取。美国自然科学基金批准了大量在位置服务中的可信和隐私保护研究计划，便于用户搜索附近兴趣点的详细信息，以提高位置隐私和定位成功率。搜索引擎的引领者</a:t>
            </a:r>
            <a:r>
              <a:rPr lang="en-US" altLang="zh-CN" sz="1200" kern="1200" dirty="0" smtClean="0">
                <a:solidFill>
                  <a:schemeClr val="tx1"/>
                </a:solidFill>
                <a:effectLst/>
                <a:latin typeface="Calibri" pitchFamily="34" charset="0"/>
                <a:ea typeface="宋体" pitchFamily="2" charset="-122"/>
                <a:cs typeface="+mn-cs"/>
              </a:rPr>
              <a:t>Google</a:t>
            </a:r>
            <a:r>
              <a:rPr lang="zh-CN" altLang="zh-CN" sz="1200" kern="1200" dirty="0" smtClean="0">
                <a:solidFill>
                  <a:schemeClr val="tx1"/>
                </a:solidFill>
                <a:effectLst/>
                <a:latin typeface="Calibri" pitchFamily="34" charset="0"/>
                <a:ea typeface="宋体" pitchFamily="2" charset="-122"/>
                <a:cs typeface="+mn-cs"/>
              </a:rPr>
              <a:t>和</a:t>
            </a:r>
            <a:r>
              <a:rPr lang="en-US" altLang="zh-CN" sz="1200" kern="1200" dirty="0" smtClean="0">
                <a:solidFill>
                  <a:schemeClr val="tx1"/>
                </a:solidFill>
                <a:effectLst/>
                <a:latin typeface="Calibri" pitchFamily="34" charset="0"/>
                <a:ea typeface="宋体" pitchFamily="2" charset="-122"/>
                <a:cs typeface="+mn-cs"/>
              </a:rPr>
              <a:t>Yahoo</a:t>
            </a:r>
            <a:r>
              <a:rPr lang="zh-CN" altLang="zh-CN" sz="1200" kern="1200" dirty="0" smtClean="0">
                <a:solidFill>
                  <a:schemeClr val="tx1"/>
                </a:solidFill>
                <a:effectLst/>
                <a:latin typeface="Calibri" pitchFamily="34" charset="0"/>
                <a:ea typeface="宋体" pitchFamily="2" charset="-122"/>
                <a:cs typeface="+mn-cs"/>
              </a:rPr>
              <a:t>也相继推出了各自的本地服务搜索系统。</a:t>
            </a:r>
            <a:r>
              <a:rPr lang="en-US" altLang="zh-CN" sz="1200" kern="1200" dirty="0" smtClean="0">
                <a:solidFill>
                  <a:schemeClr val="tx1"/>
                </a:solidFill>
                <a:effectLst/>
                <a:latin typeface="Calibri" pitchFamily="34" charset="0"/>
                <a:ea typeface="宋体" pitchFamily="2" charset="-122"/>
                <a:cs typeface="+mn-cs"/>
              </a:rPr>
              <a:t>Google Local</a:t>
            </a:r>
            <a:r>
              <a:rPr lang="zh-CN" altLang="zh-CN" sz="1200" kern="1200" dirty="0" smtClean="0">
                <a:solidFill>
                  <a:schemeClr val="tx1"/>
                </a:solidFill>
                <a:effectLst/>
                <a:latin typeface="Calibri" pitchFamily="34" charset="0"/>
                <a:ea typeface="宋体" pitchFamily="2" charset="-122"/>
                <a:cs typeface="+mn-cs"/>
              </a:rPr>
              <a:t>可帮助用户方便地在线找到包括兴趣点、地图和相关网页的相关本地信息，它结合了黄页供应商以及</a:t>
            </a:r>
            <a:r>
              <a:rPr lang="en-US" altLang="zh-CN" sz="1200" kern="1200" dirty="0" smtClean="0">
                <a:solidFill>
                  <a:schemeClr val="tx1"/>
                </a:solidFill>
                <a:effectLst/>
                <a:latin typeface="Calibri" pitchFamily="34" charset="0"/>
                <a:ea typeface="宋体" pitchFamily="2" charset="-122"/>
                <a:cs typeface="+mn-cs"/>
              </a:rPr>
              <a:t>Google</a:t>
            </a:r>
            <a:r>
              <a:rPr lang="zh-CN" altLang="zh-CN" sz="1200" kern="1200" dirty="0" smtClean="0">
                <a:solidFill>
                  <a:schemeClr val="tx1"/>
                </a:solidFill>
                <a:effectLst/>
                <a:latin typeface="Calibri" pitchFamily="34" charset="0"/>
                <a:ea typeface="宋体" pitchFamily="2" charset="-122"/>
                <a:cs typeface="+mn-cs"/>
              </a:rPr>
              <a:t>本身</a:t>
            </a:r>
            <a:r>
              <a:rPr lang="zh-CN" altLang="en-US" sz="1200" kern="1200" dirty="0" smtClean="0">
                <a:solidFill>
                  <a:schemeClr val="tx1"/>
                </a:solidFill>
                <a:effectLst/>
                <a:latin typeface="Calibri" pitchFamily="34" charset="0"/>
                <a:ea typeface="宋体" pitchFamily="2" charset="-122"/>
                <a:cs typeface="+mn-cs"/>
              </a:rPr>
              <a:t>海量</a:t>
            </a:r>
            <a:r>
              <a:rPr lang="en-US" altLang="zh-CN" sz="1200" kern="1200" dirty="0" smtClean="0">
                <a:solidFill>
                  <a:schemeClr val="tx1"/>
                </a:solidFill>
                <a:effectLst/>
                <a:latin typeface="Calibri" pitchFamily="34" charset="0"/>
                <a:ea typeface="宋体" pitchFamily="2" charset="-122"/>
                <a:cs typeface="+mn-cs"/>
              </a:rPr>
              <a:t>Web</a:t>
            </a:r>
            <a:r>
              <a:rPr lang="zh-CN" altLang="zh-CN" sz="1200" kern="1200" dirty="0" smtClean="0">
                <a:solidFill>
                  <a:schemeClr val="tx1"/>
                </a:solidFill>
                <a:effectLst/>
                <a:latin typeface="Calibri" pitchFamily="34" charset="0"/>
                <a:ea typeface="宋体" pitchFamily="2" charset="-122"/>
                <a:cs typeface="+mn-cs"/>
              </a:rPr>
              <a:t>页面数据库中的信息，用户可以很方便的从某个地点出发查找相关的生活信息和地图信息。</a:t>
            </a:r>
            <a:r>
              <a:rPr lang="en-US" altLang="zh-CN" sz="1200" kern="1200" dirty="0" smtClean="0">
                <a:solidFill>
                  <a:schemeClr val="tx1"/>
                </a:solidFill>
                <a:effectLst/>
                <a:latin typeface="Calibri" pitchFamily="34" charset="0"/>
                <a:ea typeface="宋体" pitchFamily="2" charset="-122"/>
                <a:cs typeface="+mn-cs"/>
              </a:rPr>
              <a:t>Yahoo</a:t>
            </a:r>
            <a:r>
              <a:rPr lang="zh-CN" altLang="zh-CN" sz="1200" kern="1200" dirty="0" smtClean="0">
                <a:solidFill>
                  <a:schemeClr val="tx1"/>
                </a:solidFill>
                <a:effectLst/>
                <a:latin typeface="Calibri" pitchFamily="34" charset="0"/>
                <a:ea typeface="宋体" pitchFamily="2" charset="-122"/>
                <a:cs typeface="+mn-cs"/>
              </a:rPr>
              <a:t>也推出了相应的基于位置的本地服务系统。 </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16</a:t>
            </a:fld>
            <a:endParaRPr lang="zh-CN" altLang="en-US"/>
          </a:p>
        </p:txBody>
      </p:sp>
    </p:spTree>
    <p:extLst>
      <p:ext uri="{BB962C8B-B14F-4D97-AF65-F5344CB8AC3E}">
        <p14:creationId xmlns:p14="http://schemas.microsoft.com/office/powerpoint/2010/main" val="2355547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Calibri" pitchFamily="34" charset="0"/>
                <a:ea typeface="宋体" pitchFamily="2" charset="-122"/>
                <a:cs typeface="+mn-cs"/>
              </a:rPr>
              <a:t>地理信息语义分析技术从大规模信息中提取和分析时空语义信息，为地理信息的内容</a:t>
            </a:r>
            <a:r>
              <a:rPr lang="zh-CN" altLang="en-US" sz="1200" kern="1200" dirty="0" smtClean="0">
                <a:solidFill>
                  <a:schemeClr val="tx1"/>
                </a:solidFill>
                <a:effectLst/>
                <a:latin typeface="Calibri" pitchFamily="34" charset="0"/>
                <a:ea typeface="宋体" pitchFamily="2" charset="-122"/>
                <a:cs typeface="+mn-cs"/>
              </a:rPr>
              <a:t>搜索以及提高地理信息搜索的查准率</a:t>
            </a:r>
            <a:r>
              <a:rPr lang="zh-CN" altLang="zh-CN" sz="1200" kern="1200" dirty="0" smtClean="0">
                <a:solidFill>
                  <a:schemeClr val="tx1"/>
                </a:solidFill>
                <a:effectLst/>
                <a:latin typeface="Calibri" pitchFamily="34" charset="0"/>
                <a:ea typeface="宋体" pitchFamily="2" charset="-122"/>
                <a:cs typeface="+mn-cs"/>
              </a:rPr>
              <a:t>提供重要支撑。</a:t>
            </a:r>
            <a:endParaRPr lang="en-US" altLang="zh-CN" sz="1200" kern="1200" dirty="0" smtClean="0">
              <a:solidFill>
                <a:schemeClr val="tx1"/>
              </a:solidFill>
              <a:effectLst/>
              <a:latin typeface="Calibri" pitchFamily="34" charset="0"/>
              <a:ea typeface="宋体" pitchFamily="2" charset="-122"/>
              <a:cs typeface="+mn-cs"/>
            </a:endParaRPr>
          </a:p>
          <a:p>
            <a:r>
              <a:rPr lang="zh-CN" altLang="zh-CN" sz="1200" kern="1200" dirty="0" smtClean="0">
                <a:solidFill>
                  <a:schemeClr val="tx1"/>
                </a:solidFill>
                <a:effectLst/>
                <a:latin typeface="Calibri" pitchFamily="34" charset="0"/>
                <a:ea typeface="宋体" pitchFamily="2" charset="-122"/>
                <a:cs typeface="+mn-cs"/>
              </a:rPr>
              <a:t>地理信息语义技术不仅包括自然语义处理技术，时空对象语义分析、时空信息理解和空间分析以及时空信息关联构建与检索等技术。</a:t>
            </a:r>
            <a:endParaRPr lang="en-US" altLang="zh-CN" sz="1200" kern="1200" dirty="0" smtClean="0">
              <a:solidFill>
                <a:schemeClr val="tx1"/>
              </a:solidFill>
              <a:effectLst/>
              <a:latin typeface="Calibri" pitchFamily="34" charset="0"/>
              <a:ea typeface="宋体" pitchFamily="2" charset="-122"/>
              <a:cs typeface="+mn-cs"/>
            </a:endParaRPr>
          </a:p>
          <a:p>
            <a:r>
              <a:rPr lang="zh-CN" altLang="en-US" sz="1200" kern="1200" dirty="0" smtClean="0">
                <a:solidFill>
                  <a:schemeClr val="tx1"/>
                </a:solidFill>
                <a:effectLst/>
                <a:latin typeface="Calibri" pitchFamily="34" charset="0"/>
                <a:ea typeface="宋体" pitchFamily="2" charset="-122"/>
                <a:cs typeface="+mn-cs"/>
              </a:rPr>
              <a:t>当前地理信息搜索相关的语义研究主要集中在本体和知识图谱搜索。</a:t>
            </a:r>
            <a:endParaRPr lang="en-US" altLang="zh-CN" sz="1200" kern="1200" dirty="0" smtClean="0">
              <a:solidFill>
                <a:schemeClr val="tx1"/>
              </a:solidFill>
              <a:effectLst/>
              <a:latin typeface="Calibri" pitchFamily="34" charset="0"/>
              <a:ea typeface="宋体" pitchFamily="2" charset="-122"/>
              <a:cs typeface="+mn-cs"/>
            </a:endParaRPr>
          </a:p>
          <a:p>
            <a:r>
              <a:rPr lang="zh-CN" altLang="en-US" sz="1200" kern="1200" dirty="0" smtClean="0">
                <a:solidFill>
                  <a:schemeClr val="tx1"/>
                </a:solidFill>
                <a:effectLst/>
                <a:latin typeface="Calibri" pitchFamily="34" charset="0"/>
                <a:ea typeface="宋体" pitchFamily="2" charset="-122"/>
                <a:cs typeface="+mn-cs"/>
              </a:rPr>
              <a:t>本体：</a:t>
            </a:r>
            <a:r>
              <a:rPr lang="zh-CN" altLang="zh-CN" sz="1200" kern="1200" dirty="0" smtClean="0">
                <a:solidFill>
                  <a:schemeClr val="tx1"/>
                </a:solidFill>
                <a:effectLst/>
                <a:latin typeface="Calibri" pitchFamily="34" charset="0"/>
                <a:ea typeface="宋体" pitchFamily="2" charset="-122"/>
                <a:cs typeface="+mn-cs"/>
              </a:rPr>
              <a:t>一是用户提交的查询请求，</a:t>
            </a:r>
            <a:r>
              <a:rPr lang="zh-CN" altLang="en-US" sz="1200" kern="1200" dirty="0" smtClean="0">
                <a:solidFill>
                  <a:schemeClr val="tx1"/>
                </a:solidFill>
                <a:effectLst/>
                <a:latin typeface="Calibri" pitchFamily="34" charset="0"/>
                <a:ea typeface="宋体" pitchFamily="2" charset="-122"/>
                <a:cs typeface="+mn-cs"/>
              </a:rPr>
              <a:t>根据本体定义</a:t>
            </a:r>
            <a:r>
              <a:rPr lang="zh-CN" altLang="zh-CN" sz="1200" kern="1200" dirty="0" smtClean="0">
                <a:solidFill>
                  <a:schemeClr val="tx1"/>
                </a:solidFill>
                <a:effectLst/>
                <a:latin typeface="Calibri" pitchFamily="34" charset="0"/>
                <a:ea typeface="宋体" pitchFamily="2" charset="-122"/>
                <a:cs typeface="+mn-cs"/>
              </a:rPr>
              <a:t>在网络的分散资源中搜集与查询请求相关的数据，对搜索结果进行扩充，丰富查询结果；二是根据用户提交的查询描述，</a:t>
            </a:r>
            <a:r>
              <a:rPr lang="zh-CN" altLang="en-US" sz="1200" kern="1200" dirty="0" smtClean="0">
                <a:solidFill>
                  <a:schemeClr val="tx1"/>
                </a:solidFill>
                <a:effectLst/>
                <a:latin typeface="Calibri" pitchFamily="34" charset="0"/>
                <a:ea typeface="宋体" pitchFamily="2" charset="-122"/>
                <a:cs typeface="+mn-cs"/>
              </a:rPr>
              <a:t>基于本体</a:t>
            </a:r>
            <a:r>
              <a:rPr lang="zh-CN" altLang="zh-CN" sz="1200" kern="1200" dirty="0" smtClean="0">
                <a:solidFill>
                  <a:schemeClr val="tx1"/>
                </a:solidFill>
                <a:effectLst/>
                <a:latin typeface="Calibri" pitchFamily="34" charset="0"/>
                <a:ea typeface="宋体" pitchFamily="2" charset="-122"/>
                <a:cs typeface="+mn-cs"/>
              </a:rPr>
              <a:t>给出相应的启发式提示与用户进行交互，尽量消除查询请求的歧义，缩小搜索范围，从而提高搜索结果的精确度。</a:t>
            </a:r>
            <a:endParaRPr lang="en-US" altLang="zh-CN" sz="1200" kern="1200" dirty="0" smtClean="0">
              <a:solidFill>
                <a:schemeClr val="tx1"/>
              </a:solidFill>
              <a:effectLst/>
              <a:latin typeface="Calibri" pitchFamily="34" charset="0"/>
              <a:ea typeface="宋体" pitchFamily="2" charset="-122"/>
              <a:cs typeface="+mn-cs"/>
            </a:endParaRPr>
          </a:p>
          <a:p>
            <a:r>
              <a:rPr lang="en-US" altLang="zh-CN" sz="1200" kern="1200" dirty="0" smtClean="0">
                <a:solidFill>
                  <a:schemeClr val="tx1"/>
                </a:solidFill>
                <a:effectLst/>
                <a:latin typeface="Calibri" pitchFamily="34" charset="0"/>
                <a:ea typeface="宋体" pitchFamily="2" charset="-122"/>
                <a:cs typeface="+mn-cs"/>
              </a:rPr>
              <a:t>Google</a:t>
            </a:r>
            <a:r>
              <a:rPr lang="zh-CN" altLang="zh-CN" sz="1200" kern="1200" dirty="0" smtClean="0">
                <a:solidFill>
                  <a:schemeClr val="tx1"/>
                </a:solidFill>
                <a:effectLst/>
                <a:latin typeface="Calibri" pitchFamily="34" charset="0"/>
                <a:ea typeface="宋体" pitchFamily="2" charset="-122"/>
                <a:cs typeface="+mn-cs"/>
              </a:rPr>
              <a:t>和百度等搜索引擎公司，正在将知识图谱技术融入到搜索引擎中，该方式不同于传统的以网页为粒度的搜索方式，而是以知识为粒度，通过从互联网上挖出各种知识碎片，形成答案，免去人工从海量数据库中检索、分析、整理，从根本上改善了搜索效率。</a:t>
            </a:r>
            <a:endParaRPr lang="en-US" altLang="zh-CN" sz="1200" kern="1200" dirty="0" smtClean="0">
              <a:solidFill>
                <a:schemeClr val="tx1"/>
              </a:solidFill>
              <a:effectLst/>
              <a:latin typeface="Calibri" pitchFamily="34" charset="0"/>
              <a:ea typeface="宋体"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17</a:t>
            </a:fld>
            <a:endParaRPr lang="zh-CN" altLang="en-US"/>
          </a:p>
        </p:txBody>
      </p:sp>
    </p:spTree>
    <p:extLst>
      <p:ext uri="{BB962C8B-B14F-4D97-AF65-F5344CB8AC3E}">
        <p14:creationId xmlns:p14="http://schemas.microsoft.com/office/powerpoint/2010/main" val="2355547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Calibri" pitchFamily="34" charset="0"/>
                <a:ea typeface="宋体" pitchFamily="2" charset="-122"/>
                <a:cs typeface="+mn-cs"/>
              </a:rPr>
              <a:t>Foursquare</a:t>
            </a:r>
            <a:r>
              <a:rPr lang="zh-CN" altLang="zh-CN" sz="1200" kern="1200" dirty="0" smtClean="0">
                <a:solidFill>
                  <a:schemeClr val="tx1"/>
                </a:solidFill>
                <a:effectLst/>
                <a:latin typeface="Calibri" pitchFamily="34" charset="0"/>
                <a:ea typeface="宋体" pitchFamily="2" charset="-122"/>
                <a:cs typeface="+mn-cs"/>
              </a:rPr>
              <a:t>是全球著名的基于用户位置的手机服务网站。用户可以向好友分享自己当前所在地理位置等信息。利用</a:t>
            </a:r>
            <a:r>
              <a:rPr lang="en-US" altLang="zh-CN" sz="1200" kern="1200" dirty="0" smtClean="0">
                <a:solidFill>
                  <a:schemeClr val="tx1"/>
                </a:solidFill>
                <a:effectLst/>
                <a:latin typeface="Calibri" pitchFamily="34" charset="0"/>
                <a:ea typeface="宋体" pitchFamily="2" charset="-122"/>
                <a:cs typeface="+mn-cs"/>
              </a:rPr>
              <a:t>Foursquare</a:t>
            </a:r>
            <a:r>
              <a:rPr lang="zh-CN" altLang="zh-CN" sz="1200" kern="1200" dirty="0" smtClean="0">
                <a:solidFill>
                  <a:schemeClr val="tx1"/>
                </a:solidFill>
                <a:effectLst/>
                <a:latin typeface="Calibri" pitchFamily="34" charset="0"/>
                <a:ea typeface="宋体" pitchFamily="2" charset="-122"/>
                <a:cs typeface="+mn-cs"/>
              </a:rPr>
              <a:t>服务，手机用户可“签到”某个地点，该地点可为任何一家饭店、好友家庭居住地或一家商店等等。</a:t>
            </a:r>
            <a:r>
              <a:rPr lang="en-US" altLang="zh-CN" sz="1200" kern="1200" dirty="0" smtClean="0">
                <a:solidFill>
                  <a:schemeClr val="tx1"/>
                </a:solidFill>
                <a:effectLst/>
                <a:latin typeface="Calibri" pitchFamily="34" charset="0"/>
                <a:ea typeface="宋体" pitchFamily="2" charset="-122"/>
                <a:cs typeface="+mn-cs"/>
              </a:rPr>
              <a:t>Foursquare</a:t>
            </a:r>
            <a:r>
              <a:rPr lang="zh-CN" altLang="zh-CN" sz="1200" kern="1200" dirty="0" smtClean="0">
                <a:solidFill>
                  <a:schemeClr val="tx1"/>
                </a:solidFill>
                <a:effectLst/>
                <a:latin typeface="Calibri" pitchFamily="34" charset="0"/>
                <a:ea typeface="宋体" pitchFamily="2" charset="-122"/>
                <a:cs typeface="+mn-cs"/>
              </a:rPr>
              <a:t>将根据用户“签到”时的位置，向用户返回该地点附近的其他信息。并通过</a:t>
            </a:r>
            <a:r>
              <a:rPr lang="en-US" altLang="zh-CN" sz="1200" kern="1200" dirty="0" smtClean="0">
                <a:solidFill>
                  <a:schemeClr val="tx1"/>
                </a:solidFill>
                <a:effectLst/>
                <a:latin typeface="Calibri" pitchFamily="34" charset="0"/>
                <a:ea typeface="宋体" pitchFamily="2" charset="-122"/>
                <a:cs typeface="+mn-cs"/>
              </a:rPr>
              <a:t>Twitter</a:t>
            </a:r>
            <a:r>
              <a:rPr lang="zh-CN" altLang="zh-CN" sz="1200" kern="1200" dirty="0" smtClean="0">
                <a:solidFill>
                  <a:schemeClr val="tx1"/>
                </a:solidFill>
                <a:effectLst/>
                <a:latin typeface="Calibri" pitchFamily="34" charset="0"/>
                <a:ea typeface="宋体" pitchFamily="2" charset="-122"/>
                <a:cs typeface="+mn-cs"/>
              </a:rPr>
              <a:t>、</a:t>
            </a:r>
            <a:r>
              <a:rPr lang="en-US" altLang="zh-CN" sz="1200" kern="1200" dirty="0" smtClean="0">
                <a:solidFill>
                  <a:schemeClr val="tx1"/>
                </a:solidFill>
                <a:effectLst/>
                <a:latin typeface="Calibri" pitchFamily="34" charset="0"/>
                <a:ea typeface="宋体" pitchFamily="2" charset="-122"/>
                <a:cs typeface="+mn-cs"/>
              </a:rPr>
              <a:t>Facebook</a:t>
            </a:r>
            <a:r>
              <a:rPr lang="zh-CN" altLang="zh-CN" sz="1200" kern="1200" dirty="0" smtClean="0">
                <a:solidFill>
                  <a:schemeClr val="tx1"/>
                </a:solidFill>
                <a:effectLst/>
                <a:latin typeface="Calibri" pitchFamily="34" charset="0"/>
                <a:ea typeface="宋体" pitchFamily="2" charset="-122"/>
                <a:cs typeface="+mn-cs"/>
              </a:rPr>
              <a:t>等流行的社会网络平台把自己的位置发布出去。</a:t>
            </a:r>
            <a:r>
              <a:rPr lang="en-US" altLang="zh-CN" sz="1200" kern="1200" dirty="0" smtClean="0">
                <a:solidFill>
                  <a:schemeClr val="tx1"/>
                </a:solidFill>
                <a:effectLst/>
                <a:latin typeface="Calibri" pitchFamily="34" charset="0"/>
                <a:ea typeface="宋体" pitchFamily="2" charset="-122"/>
                <a:cs typeface="+mn-cs"/>
              </a:rPr>
              <a:t>Facebook</a:t>
            </a:r>
            <a:r>
              <a:rPr lang="zh-CN" altLang="zh-CN" sz="1200" kern="1200" dirty="0" smtClean="0">
                <a:solidFill>
                  <a:schemeClr val="tx1"/>
                </a:solidFill>
                <a:effectLst/>
                <a:latin typeface="Calibri" pitchFamily="34" charset="0"/>
                <a:ea typeface="宋体" pitchFamily="2" charset="-122"/>
                <a:cs typeface="+mn-cs"/>
              </a:rPr>
              <a:t>也在</a:t>
            </a:r>
            <a:r>
              <a:rPr lang="en-US" altLang="zh-CN" sz="1200" kern="1200" dirty="0" smtClean="0">
                <a:solidFill>
                  <a:schemeClr val="tx1"/>
                </a:solidFill>
                <a:effectLst/>
                <a:latin typeface="Calibri" pitchFamily="34" charset="0"/>
                <a:ea typeface="宋体" pitchFamily="2" charset="-122"/>
                <a:cs typeface="+mn-cs"/>
              </a:rPr>
              <a:t>2010</a:t>
            </a:r>
            <a:r>
              <a:rPr lang="zh-CN" altLang="zh-CN" sz="1200" kern="1200" dirty="0" smtClean="0">
                <a:solidFill>
                  <a:schemeClr val="tx1"/>
                </a:solidFill>
                <a:effectLst/>
                <a:latin typeface="Calibri" pitchFamily="34" charset="0"/>
                <a:ea typeface="宋体" pitchFamily="2" charset="-122"/>
                <a:cs typeface="+mn-cs"/>
              </a:rPr>
              <a:t>年</a:t>
            </a:r>
            <a:r>
              <a:rPr lang="en-US" altLang="zh-CN" sz="1200" kern="1200" dirty="0" smtClean="0">
                <a:solidFill>
                  <a:schemeClr val="tx1"/>
                </a:solidFill>
                <a:effectLst/>
                <a:latin typeface="Calibri" pitchFamily="34" charset="0"/>
                <a:ea typeface="宋体" pitchFamily="2" charset="-122"/>
                <a:cs typeface="+mn-cs"/>
              </a:rPr>
              <a:t>8</a:t>
            </a:r>
            <a:r>
              <a:rPr lang="zh-CN" altLang="zh-CN" sz="1200" kern="1200" dirty="0" smtClean="0">
                <a:solidFill>
                  <a:schemeClr val="tx1"/>
                </a:solidFill>
                <a:effectLst/>
                <a:latin typeface="Calibri" pitchFamily="34" charset="0"/>
                <a:ea typeface="宋体" pitchFamily="2" charset="-122"/>
                <a:cs typeface="+mn-cs"/>
              </a:rPr>
              <a:t>月</a:t>
            </a:r>
            <a:r>
              <a:rPr lang="en-US" altLang="zh-CN" sz="1200" kern="1200" dirty="0" smtClean="0">
                <a:solidFill>
                  <a:schemeClr val="tx1"/>
                </a:solidFill>
                <a:effectLst/>
                <a:latin typeface="Calibri" pitchFamily="34" charset="0"/>
                <a:ea typeface="宋体" pitchFamily="2" charset="-122"/>
                <a:cs typeface="+mn-cs"/>
              </a:rPr>
              <a:t>19</a:t>
            </a:r>
            <a:r>
              <a:rPr lang="zh-CN" altLang="zh-CN" sz="1200" kern="1200" dirty="0" smtClean="0">
                <a:solidFill>
                  <a:schemeClr val="tx1"/>
                </a:solidFill>
                <a:effectLst/>
                <a:latin typeface="Calibri" pitchFamily="34" charset="0"/>
                <a:ea typeface="宋体" pitchFamily="2" charset="-122"/>
                <a:cs typeface="+mn-cs"/>
              </a:rPr>
              <a:t>日正式推出移动地理位置应用</a:t>
            </a:r>
            <a:r>
              <a:rPr lang="en-US" altLang="zh-CN" sz="1200" kern="1200" dirty="0" smtClean="0">
                <a:solidFill>
                  <a:schemeClr val="tx1"/>
                </a:solidFill>
                <a:effectLst/>
                <a:latin typeface="Calibri" pitchFamily="34" charset="0"/>
                <a:ea typeface="宋体" pitchFamily="2" charset="-122"/>
                <a:cs typeface="+mn-cs"/>
              </a:rPr>
              <a:t>Places</a:t>
            </a:r>
            <a:r>
              <a:rPr lang="zh-CN" altLang="zh-CN" sz="1200" kern="1200" dirty="0" smtClean="0">
                <a:solidFill>
                  <a:schemeClr val="tx1"/>
                </a:solidFill>
                <a:effectLst/>
                <a:latin typeface="Calibri" pitchFamily="34" charset="0"/>
                <a:ea typeface="宋体" pitchFamily="2" charset="-122"/>
                <a:cs typeface="+mn-cs"/>
              </a:rPr>
              <a:t>，让</a:t>
            </a:r>
            <a:r>
              <a:rPr lang="en-US" altLang="zh-CN" sz="1200" kern="1200" dirty="0" smtClean="0">
                <a:solidFill>
                  <a:schemeClr val="tx1"/>
                </a:solidFill>
                <a:effectLst/>
                <a:latin typeface="Calibri" pitchFamily="34" charset="0"/>
                <a:ea typeface="宋体" pitchFamily="2" charset="-122"/>
                <a:cs typeface="+mn-cs"/>
              </a:rPr>
              <a:t>Facebook</a:t>
            </a:r>
            <a:r>
              <a:rPr lang="zh-CN" altLang="zh-CN" sz="1200" kern="1200" dirty="0" smtClean="0">
                <a:solidFill>
                  <a:schemeClr val="tx1"/>
                </a:solidFill>
                <a:effectLst/>
                <a:latin typeface="Calibri" pitchFamily="34" charset="0"/>
                <a:ea typeface="宋体" pitchFamily="2" charset="-122"/>
                <a:cs typeface="+mn-cs"/>
              </a:rPr>
              <a:t>的用户通过手机的位置感应功能在某个地方“签到”。通过该服务，用户还可以追踪其他人的地理位置动态。</a:t>
            </a:r>
            <a:r>
              <a:rPr lang="en-US" altLang="zh-CN" sz="1200" kern="1200" dirty="0" smtClean="0">
                <a:solidFill>
                  <a:schemeClr val="tx1"/>
                </a:solidFill>
                <a:effectLst/>
                <a:latin typeface="Calibri" pitchFamily="34" charset="0"/>
                <a:ea typeface="宋体" pitchFamily="2" charset="-122"/>
                <a:cs typeface="+mn-cs"/>
              </a:rPr>
              <a:t>2010</a:t>
            </a:r>
            <a:r>
              <a:rPr lang="zh-CN" altLang="zh-CN" sz="1200" kern="1200" dirty="0" smtClean="0">
                <a:solidFill>
                  <a:schemeClr val="tx1"/>
                </a:solidFill>
                <a:effectLst/>
                <a:latin typeface="Calibri" pitchFamily="34" charset="0"/>
                <a:ea typeface="宋体" pitchFamily="2" charset="-122"/>
                <a:cs typeface="+mn-cs"/>
              </a:rPr>
              <a:t>年</a:t>
            </a:r>
            <a:r>
              <a:rPr lang="en-US" altLang="zh-CN" sz="1200" kern="1200" dirty="0" smtClean="0">
                <a:solidFill>
                  <a:schemeClr val="tx1"/>
                </a:solidFill>
                <a:effectLst/>
                <a:latin typeface="Calibri" pitchFamily="34" charset="0"/>
                <a:ea typeface="宋体" pitchFamily="2" charset="-122"/>
                <a:cs typeface="+mn-cs"/>
              </a:rPr>
              <a:t>6</a:t>
            </a:r>
            <a:r>
              <a:rPr lang="zh-CN" altLang="zh-CN" sz="1200" kern="1200" dirty="0" smtClean="0">
                <a:solidFill>
                  <a:schemeClr val="tx1"/>
                </a:solidFill>
                <a:effectLst/>
                <a:latin typeface="Calibri" pitchFamily="34" charset="0"/>
                <a:ea typeface="宋体" pitchFamily="2" charset="-122"/>
                <a:cs typeface="+mn-cs"/>
              </a:rPr>
              <a:t>月，</a:t>
            </a:r>
            <a:r>
              <a:rPr lang="en-US" altLang="zh-CN" sz="1200" kern="1200" dirty="0" smtClean="0">
                <a:solidFill>
                  <a:schemeClr val="tx1"/>
                </a:solidFill>
                <a:effectLst/>
                <a:latin typeface="Calibri" pitchFamily="34" charset="0"/>
                <a:ea typeface="宋体" pitchFamily="2" charset="-122"/>
                <a:cs typeface="+mn-cs"/>
              </a:rPr>
              <a:t>Twitter</a:t>
            </a:r>
            <a:r>
              <a:rPr lang="zh-CN" altLang="zh-CN" sz="1200" kern="1200" dirty="0" smtClean="0">
                <a:solidFill>
                  <a:schemeClr val="tx1"/>
                </a:solidFill>
                <a:effectLst/>
                <a:latin typeface="Calibri" pitchFamily="34" charset="0"/>
                <a:ea typeface="宋体" pitchFamily="2" charset="-122"/>
                <a:cs typeface="+mn-cs"/>
              </a:rPr>
              <a:t>正式推出地理位置服务</a:t>
            </a:r>
            <a:r>
              <a:rPr lang="en-US" altLang="zh-CN" sz="1200" kern="1200" dirty="0" smtClean="0">
                <a:solidFill>
                  <a:schemeClr val="tx1"/>
                </a:solidFill>
                <a:effectLst/>
                <a:latin typeface="Calibri" pitchFamily="34" charset="0"/>
                <a:ea typeface="宋体" pitchFamily="2" charset="-122"/>
                <a:cs typeface="+mn-cs"/>
              </a:rPr>
              <a:t>Twitter Places</a:t>
            </a:r>
            <a:r>
              <a:rPr lang="zh-CN" altLang="zh-CN" sz="1200" kern="1200" dirty="0" smtClean="0">
                <a:solidFill>
                  <a:schemeClr val="tx1"/>
                </a:solidFill>
                <a:effectLst/>
                <a:latin typeface="Calibri" pitchFamily="34" charset="0"/>
                <a:ea typeface="宋体" pitchFamily="2" charset="-122"/>
                <a:cs typeface="+mn-cs"/>
              </a:rPr>
              <a:t>，并整合了独立地理位置服务</a:t>
            </a:r>
            <a:r>
              <a:rPr lang="en-US" altLang="zh-CN" sz="1200" kern="1200" dirty="0" smtClean="0">
                <a:solidFill>
                  <a:schemeClr val="tx1"/>
                </a:solidFill>
                <a:effectLst/>
                <a:latin typeface="Calibri" pitchFamily="34" charset="0"/>
                <a:ea typeface="宋体" pitchFamily="2" charset="-122"/>
                <a:cs typeface="+mn-cs"/>
              </a:rPr>
              <a:t>Foursquare</a:t>
            </a:r>
            <a:r>
              <a:rPr lang="zh-CN" altLang="zh-CN" sz="1200" kern="1200" dirty="0" smtClean="0">
                <a:solidFill>
                  <a:schemeClr val="tx1"/>
                </a:solidFill>
                <a:effectLst/>
                <a:latin typeface="Calibri" pitchFamily="34" charset="0"/>
                <a:ea typeface="宋体" pitchFamily="2" charset="-122"/>
                <a:cs typeface="+mn-cs"/>
              </a:rPr>
              <a:t>和</a:t>
            </a:r>
            <a:r>
              <a:rPr lang="en-US" altLang="zh-CN" sz="1200" kern="1200" dirty="0" err="1" smtClean="0">
                <a:solidFill>
                  <a:schemeClr val="tx1"/>
                </a:solidFill>
                <a:effectLst/>
                <a:latin typeface="Calibri" pitchFamily="34" charset="0"/>
                <a:ea typeface="宋体" pitchFamily="2" charset="-122"/>
                <a:cs typeface="+mn-cs"/>
              </a:rPr>
              <a:t>Gowalla</a:t>
            </a:r>
            <a:r>
              <a:rPr lang="zh-CN" altLang="zh-CN" sz="1200" kern="1200" dirty="0" smtClean="0">
                <a:solidFill>
                  <a:schemeClr val="tx1"/>
                </a:solidFill>
                <a:effectLst/>
                <a:latin typeface="Calibri" pitchFamily="34" charset="0"/>
                <a:ea typeface="宋体" pitchFamily="2" charset="-122"/>
                <a:cs typeface="+mn-cs"/>
              </a:rPr>
              <a:t>。用户可以将发送的每条消息标注上地点，或添加新的</a:t>
            </a:r>
            <a:r>
              <a:rPr lang="en-US" altLang="zh-CN" sz="1200" kern="1200" dirty="0" smtClean="0">
                <a:solidFill>
                  <a:schemeClr val="tx1"/>
                </a:solidFill>
                <a:effectLst/>
                <a:latin typeface="Calibri" pitchFamily="34" charset="0"/>
                <a:ea typeface="宋体" pitchFamily="2" charset="-122"/>
                <a:cs typeface="+mn-cs"/>
              </a:rPr>
              <a:t>Twitter Place</a:t>
            </a:r>
            <a:r>
              <a:rPr lang="zh-CN" altLang="zh-CN" sz="1200" kern="1200" dirty="0" smtClean="0">
                <a:solidFill>
                  <a:schemeClr val="tx1"/>
                </a:solidFill>
                <a:effectLst/>
                <a:latin typeface="Calibri" pitchFamily="34" charset="0"/>
                <a:ea typeface="宋体" pitchFamily="2" charset="-122"/>
                <a:cs typeface="+mn-cs"/>
              </a:rPr>
              <a:t>，也可以点击某个地点查看来自于这个地点的最新的</a:t>
            </a:r>
            <a:r>
              <a:rPr lang="en-US" altLang="zh-CN" sz="1200" kern="1200" dirty="0" smtClean="0">
                <a:solidFill>
                  <a:schemeClr val="tx1"/>
                </a:solidFill>
                <a:effectLst/>
                <a:latin typeface="Calibri" pitchFamily="34" charset="0"/>
                <a:ea typeface="宋体" pitchFamily="2" charset="-122"/>
                <a:cs typeface="+mn-cs"/>
              </a:rPr>
              <a:t>Twitter</a:t>
            </a:r>
            <a:r>
              <a:rPr lang="zh-CN" altLang="zh-CN" sz="1200" kern="1200" dirty="0" smtClean="0">
                <a:solidFill>
                  <a:schemeClr val="tx1"/>
                </a:solidFill>
                <a:effectLst/>
                <a:latin typeface="Calibri" pitchFamily="34" charset="0"/>
                <a:ea typeface="宋体" pitchFamily="2" charset="-122"/>
                <a:cs typeface="+mn-cs"/>
              </a:rPr>
              <a:t>消息。</a:t>
            </a:r>
            <a:endParaRPr lang="en-US" altLang="zh-CN" sz="1200" kern="1200" dirty="0" smtClean="0">
              <a:solidFill>
                <a:schemeClr val="tx1"/>
              </a:solidFill>
              <a:effectLst/>
              <a:latin typeface="Calibri" pitchFamily="34" charset="0"/>
              <a:ea typeface="宋体" pitchFamily="2" charset="-122"/>
              <a:cs typeface="+mn-cs"/>
            </a:endParaRPr>
          </a:p>
          <a:p>
            <a:endParaRPr lang="en-US" altLang="zh-CN" sz="1200" kern="1200" dirty="0" smtClean="0">
              <a:solidFill>
                <a:schemeClr val="tx1"/>
              </a:solidFill>
              <a:effectLst/>
              <a:latin typeface="Calibri" pitchFamily="34" charset="0"/>
              <a:ea typeface="宋体" pitchFamily="2" charset="-122"/>
              <a:cs typeface="+mn-cs"/>
            </a:endParaRPr>
          </a:p>
          <a:p>
            <a:r>
              <a:rPr lang="zh-CN" altLang="zh-CN" sz="1200" kern="1200" dirty="0" smtClean="0">
                <a:solidFill>
                  <a:schemeClr val="tx1"/>
                </a:solidFill>
                <a:effectLst/>
                <a:latin typeface="Calibri" pitchFamily="34" charset="0"/>
                <a:ea typeface="宋体" pitchFamily="2" charset="-122"/>
                <a:cs typeface="+mn-cs"/>
              </a:rPr>
              <a:t>网易于</a:t>
            </a:r>
            <a:r>
              <a:rPr lang="en-US" altLang="zh-CN" sz="1200" kern="1200" dirty="0" smtClean="0">
                <a:solidFill>
                  <a:schemeClr val="tx1"/>
                </a:solidFill>
                <a:effectLst/>
                <a:latin typeface="Calibri" pitchFamily="34" charset="0"/>
                <a:ea typeface="宋体" pitchFamily="2" charset="-122"/>
                <a:cs typeface="+mn-cs"/>
              </a:rPr>
              <a:t>2010</a:t>
            </a:r>
            <a:r>
              <a:rPr lang="zh-CN" altLang="zh-CN" sz="1200" kern="1200" dirty="0" smtClean="0">
                <a:solidFill>
                  <a:schemeClr val="tx1"/>
                </a:solidFill>
                <a:effectLst/>
                <a:latin typeface="Calibri" pitchFamily="34" charset="0"/>
                <a:ea typeface="宋体" pitchFamily="2" charset="-122"/>
                <a:cs typeface="+mn-cs"/>
              </a:rPr>
              <a:t>年</a:t>
            </a:r>
            <a:r>
              <a:rPr lang="en-US" altLang="zh-CN" sz="1200" kern="1200" dirty="0" smtClean="0">
                <a:solidFill>
                  <a:schemeClr val="tx1"/>
                </a:solidFill>
                <a:effectLst/>
                <a:latin typeface="Calibri" pitchFamily="34" charset="0"/>
                <a:ea typeface="宋体" pitchFamily="2" charset="-122"/>
                <a:cs typeface="+mn-cs"/>
              </a:rPr>
              <a:t>9</a:t>
            </a:r>
            <a:r>
              <a:rPr lang="zh-CN" altLang="zh-CN" sz="1200" kern="1200" dirty="0" smtClean="0">
                <a:solidFill>
                  <a:schemeClr val="tx1"/>
                </a:solidFill>
                <a:effectLst/>
                <a:latin typeface="Calibri" pitchFamily="34" charset="0"/>
                <a:ea typeface="宋体" pitchFamily="2" charset="-122"/>
                <a:cs typeface="+mn-cs"/>
              </a:rPr>
              <a:t>月推出基于地理位置服务的移动社交平台“网易八方”，混合了社交、探索、游戏等多种元素。百度于</a:t>
            </a:r>
            <a:r>
              <a:rPr lang="en-US" altLang="zh-CN" sz="1200" kern="1200" dirty="0" smtClean="0">
                <a:solidFill>
                  <a:schemeClr val="tx1"/>
                </a:solidFill>
                <a:effectLst/>
                <a:latin typeface="Calibri" pitchFamily="34" charset="0"/>
                <a:ea typeface="宋体" pitchFamily="2" charset="-122"/>
                <a:cs typeface="+mn-cs"/>
              </a:rPr>
              <a:t>2010</a:t>
            </a:r>
            <a:r>
              <a:rPr lang="zh-CN" altLang="zh-CN" sz="1200" kern="1200" dirty="0" smtClean="0">
                <a:solidFill>
                  <a:schemeClr val="tx1"/>
                </a:solidFill>
                <a:effectLst/>
                <a:latin typeface="Calibri" pitchFamily="34" charset="0"/>
                <a:ea typeface="宋体" pitchFamily="2" charset="-122"/>
                <a:cs typeface="+mn-cs"/>
              </a:rPr>
              <a:t>年</a:t>
            </a:r>
            <a:r>
              <a:rPr lang="en-US" altLang="zh-CN" sz="1200" kern="1200" dirty="0" smtClean="0">
                <a:solidFill>
                  <a:schemeClr val="tx1"/>
                </a:solidFill>
                <a:effectLst/>
                <a:latin typeface="Calibri" pitchFamily="34" charset="0"/>
                <a:ea typeface="宋体" pitchFamily="2" charset="-122"/>
                <a:cs typeface="+mn-cs"/>
              </a:rPr>
              <a:t>10</a:t>
            </a:r>
            <a:r>
              <a:rPr lang="zh-CN" altLang="zh-CN" sz="1200" kern="1200" dirty="0" smtClean="0">
                <a:solidFill>
                  <a:schemeClr val="tx1"/>
                </a:solidFill>
                <a:effectLst/>
                <a:latin typeface="Calibri" pitchFamily="34" charset="0"/>
                <a:ea typeface="宋体" pitchFamily="2" charset="-122"/>
                <a:cs typeface="+mn-cs"/>
              </a:rPr>
              <a:t>月推出“百度身边”，借助百度搜索技术，整合百度旗下的地图、无线等资源优势，汇集多源本地商户信息以及点评信息，为用户的消费决策提供支持。腾讯推出的微信服务，结合了社交网络和地理位置服务，用户可以再特定的朋友圈中分享自己所在的地理位置以及相关信息。新浪推出基于位置的 “微领地”，宣告正式进军位置服务领域。“微领地”与新浪微博信息同步，融合新浪生活娱乐等资源。</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18</a:t>
            </a:fld>
            <a:endParaRPr lang="zh-CN" altLang="en-US"/>
          </a:p>
        </p:txBody>
      </p:sp>
    </p:spTree>
    <p:extLst>
      <p:ext uri="{BB962C8B-B14F-4D97-AF65-F5344CB8AC3E}">
        <p14:creationId xmlns:p14="http://schemas.microsoft.com/office/powerpoint/2010/main" val="23555474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地理信息不同于传统搜索引擎的处理的文本信息，使得泛在地理信息的处理面临挑战。如搜索引擎中使用的倒排索引就不适合地理信息。</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19</a:t>
            </a:fld>
            <a:endParaRPr lang="zh-CN" altLang="en-US"/>
          </a:p>
        </p:txBody>
      </p:sp>
    </p:spTree>
    <p:extLst>
      <p:ext uri="{BB962C8B-B14F-4D97-AF65-F5344CB8AC3E}">
        <p14:creationId xmlns:p14="http://schemas.microsoft.com/office/powerpoint/2010/main" val="2355547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泛在地理信息包括地理数据以及各种包括时空特征的文本、多媒体数据，地理数据一般存在与地图服务网站（百度、</a:t>
            </a:r>
            <a:r>
              <a:rPr lang="en-US" altLang="zh-CN" dirty="0" err="1" smtClean="0"/>
              <a:t>google</a:t>
            </a:r>
            <a:r>
              <a:rPr lang="zh-CN" altLang="en-US" dirty="0" smtClean="0"/>
              <a:t>、搜狗），这些网站数量数量相对较少，但数据量巨大、并存在版权问题，而其他的地理数据存在于各类互联网网站上，这种特征使得</a:t>
            </a:r>
            <a:r>
              <a:rPr lang="zh-CN" altLang="zh-CN" sz="1200" kern="1200" dirty="0" smtClean="0">
                <a:solidFill>
                  <a:schemeClr val="tx1"/>
                </a:solidFill>
                <a:effectLst/>
                <a:latin typeface="Calibri" pitchFamily="34" charset="0"/>
                <a:ea typeface="宋体" pitchFamily="2" charset="-122"/>
                <a:cs typeface="+mn-cs"/>
              </a:rPr>
              <a:t>传统搜索引擎所采用的基于爬虫将数据获取到本地再进行索引为用户提供搜索服务的方式不能适应于地理信息搜索。</a:t>
            </a:r>
            <a:r>
              <a:rPr lang="zh-CN" altLang="en-US" sz="1200" kern="1200" dirty="0" smtClean="0">
                <a:solidFill>
                  <a:schemeClr val="tx1"/>
                </a:solidFill>
                <a:effectLst/>
                <a:latin typeface="Calibri" pitchFamily="34" charset="0"/>
                <a:ea typeface="宋体" pitchFamily="2" charset="-122"/>
                <a:cs typeface="+mn-cs"/>
              </a:rPr>
              <a:t>这就为地理信息数据的获取、组织、存储带来挑战</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20</a:t>
            </a:fld>
            <a:endParaRPr lang="zh-CN" altLang="en-US"/>
          </a:p>
        </p:txBody>
      </p:sp>
    </p:spTree>
    <p:extLst>
      <p:ext uri="{BB962C8B-B14F-4D97-AF65-F5344CB8AC3E}">
        <p14:creationId xmlns:p14="http://schemas.microsoft.com/office/powerpoint/2010/main" val="2355547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泛在地理信息搜索主要是要针对用户的个性化需求，综合各种相关的地理信息数据、通过时空搜索以及关联搜索来返回给用户准确的结果。</a:t>
            </a:r>
          </a:p>
          <a:p>
            <a:r>
              <a:rPr lang="zh-CN" altLang="en-US" dirty="0" smtClean="0"/>
              <a:t>由于在数据特征、搜索人机操作以及结果展现形式不同于传统的</a:t>
            </a:r>
            <a:r>
              <a:rPr lang="en-US" altLang="zh-CN" dirty="0" smtClean="0"/>
              <a:t>GIS</a:t>
            </a:r>
            <a:r>
              <a:rPr lang="zh-CN" altLang="en-US" dirty="0" smtClean="0"/>
              <a:t>查询和互联网搜索引擎，给搜索计算带来挑战。</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21</a:t>
            </a:fld>
            <a:endParaRPr lang="zh-CN" altLang="en-US"/>
          </a:p>
        </p:txBody>
      </p:sp>
    </p:spTree>
    <p:extLst>
      <p:ext uri="{BB962C8B-B14F-4D97-AF65-F5344CB8AC3E}">
        <p14:creationId xmlns:p14="http://schemas.microsoft.com/office/powerpoint/2010/main" val="2355547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22</a:t>
            </a:fld>
            <a:endParaRPr lang="zh-CN" altLang="en-US"/>
          </a:p>
        </p:txBody>
      </p:sp>
    </p:spTree>
    <p:extLst>
      <p:ext uri="{BB962C8B-B14F-4D97-AF65-F5344CB8AC3E}">
        <p14:creationId xmlns:p14="http://schemas.microsoft.com/office/powerpoint/2010/main" val="3284326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a:noFill/>
        </p:spPr>
        <p:txBody>
          <a:bodyPr anchor="t"/>
          <a:lstStyle/>
          <a:p>
            <a:pPr eaLnBrk="1" hangingPunct="1">
              <a:spcBef>
                <a:spcPct val="0"/>
              </a:spcBef>
            </a:pPr>
            <a:endParaRPr lang="zh-CN" altLang="en-US" dirty="0" smtClean="0">
              <a:ea typeface="宋体" charset="-122"/>
            </a:endParaRPr>
          </a:p>
        </p:txBody>
      </p:sp>
      <p:sp>
        <p:nvSpPr>
          <p:cNvPr id="22532" name="灯片编号占位符 3"/>
          <p:cNvSpPr txBox="1">
            <a:spLocks noGrp="1" noChangeArrowheads="1"/>
          </p:cNvSpPr>
          <p:nvPr/>
        </p:nvSpPr>
        <p:spPr bwMode="auto">
          <a:xfrm>
            <a:off x="3884613" y="9448800"/>
            <a:ext cx="29718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eaLnBrk="1" hangingPunct="1"/>
            <a:fld id="{A52132BF-F45B-482C-A317-1C5738E48D3C}" type="slidenum">
              <a:rPr lang="zh-CN" altLang="en-US" sz="1200"/>
              <a:pPr algn="r" eaLnBrk="1" hangingPunct="1"/>
              <a:t>2</a:t>
            </a:fld>
            <a:endParaRPr lang="zh-CN" altLang="en-US" sz="1200"/>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泛在地理信息搜索所涉及的技术非常广泛，但可以划分为三类。</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23</a:t>
            </a:fld>
            <a:endParaRPr lang="zh-CN" altLang="en-US"/>
          </a:p>
        </p:txBody>
      </p:sp>
    </p:spTree>
    <p:extLst>
      <p:ext uri="{BB962C8B-B14F-4D97-AF65-F5344CB8AC3E}">
        <p14:creationId xmlns:p14="http://schemas.microsoft.com/office/powerpoint/2010/main" val="3284326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24</a:t>
            </a:fld>
            <a:endParaRPr lang="zh-CN" altLang="en-US"/>
          </a:p>
        </p:txBody>
      </p:sp>
    </p:spTree>
    <p:extLst>
      <p:ext uri="{BB962C8B-B14F-4D97-AF65-F5344CB8AC3E}">
        <p14:creationId xmlns:p14="http://schemas.microsoft.com/office/powerpoint/2010/main" val="32843264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25</a:t>
            </a:fld>
            <a:endParaRPr lang="zh-CN" altLang="en-US"/>
          </a:p>
        </p:txBody>
      </p:sp>
    </p:spTree>
    <p:extLst>
      <p:ext uri="{BB962C8B-B14F-4D97-AF65-F5344CB8AC3E}">
        <p14:creationId xmlns:p14="http://schemas.microsoft.com/office/powerpoint/2010/main" val="3284326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26</a:t>
            </a:fld>
            <a:endParaRPr lang="zh-CN" altLang="en-US"/>
          </a:p>
        </p:txBody>
      </p:sp>
    </p:spTree>
    <p:extLst>
      <p:ext uri="{BB962C8B-B14F-4D97-AF65-F5344CB8AC3E}">
        <p14:creationId xmlns:p14="http://schemas.microsoft.com/office/powerpoint/2010/main" val="3284326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27</a:t>
            </a:fld>
            <a:endParaRPr lang="zh-CN" altLang="en-US"/>
          </a:p>
        </p:txBody>
      </p:sp>
    </p:spTree>
    <p:extLst>
      <p:ext uri="{BB962C8B-B14F-4D97-AF65-F5344CB8AC3E}">
        <p14:creationId xmlns:p14="http://schemas.microsoft.com/office/powerpoint/2010/main" val="3089293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这些数据都是当前网络上存在的、与地理空间位置相关的数据，这种搜索涉及到泛在地理</a:t>
            </a:r>
            <a:r>
              <a:rPr lang="zh-CN" altLang="zh-CN" sz="1200" kern="1200" dirty="0" smtClean="0">
                <a:solidFill>
                  <a:schemeClr val="tx1"/>
                </a:solidFill>
                <a:effectLst/>
                <a:latin typeface="Calibri" pitchFamily="34" charset="0"/>
                <a:ea typeface="宋体" pitchFamily="2" charset="-122"/>
                <a:cs typeface="+mn-cs"/>
              </a:rPr>
              <a:t>信息的</a:t>
            </a:r>
            <a:r>
              <a:rPr lang="zh-CN" altLang="en-US" sz="1200" kern="1200" dirty="0" smtClean="0">
                <a:solidFill>
                  <a:schemeClr val="tx1"/>
                </a:solidFill>
                <a:effectLst/>
                <a:latin typeface="Calibri" pitchFamily="34" charset="0"/>
                <a:ea typeface="宋体" pitchFamily="2" charset="-122"/>
                <a:cs typeface="+mn-cs"/>
              </a:rPr>
              <a:t>获取</a:t>
            </a:r>
            <a:r>
              <a:rPr lang="zh-CN" altLang="zh-CN" sz="1200" kern="1200" dirty="0" smtClean="0">
                <a:solidFill>
                  <a:schemeClr val="tx1"/>
                </a:solidFill>
                <a:effectLst/>
                <a:latin typeface="Calibri" pitchFamily="34" charset="0"/>
                <a:ea typeface="宋体" pitchFamily="2" charset="-122"/>
                <a:cs typeface="+mn-cs"/>
              </a:rPr>
              <a:t>、</a:t>
            </a:r>
            <a:r>
              <a:rPr lang="zh-CN" altLang="en-US" sz="1200" kern="1200" dirty="0" smtClean="0">
                <a:solidFill>
                  <a:schemeClr val="tx1"/>
                </a:solidFill>
                <a:effectLst/>
                <a:latin typeface="Calibri" pitchFamily="34" charset="0"/>
                <a:ea typeface="宋体" pitchFamily="2" charset="-122"/>
                <a:cs typeface="+mn-cs"/>
              </a:rPr>
              <a:t>融合</a:t>
            </a:r>
            <a:r>
              <a:rPr lang="zh-CN" altLang="zh-CN" sz="1200" kern="1200" dirty="0" smtClean="0">
                <a:solidFill>
                  <a:schemeClr val="tx1"/>
                </a:solidFill>
                <a:effectLst/>
                <a:latin typeface="Calibri" pitchFamily="34" charset="0"/>
                <a:ea typeface="宋体" pitchFamily="2" charset="-122"/>
                <a:cs typeface="+mn-cs"/>
              </a:rPr>
              <a:t>、分类、组织</a:t>
            </a:r>
            <a:r>
              <a:rPr lang="zh-CN" altLang="en-US" sz="1200" kern="1200" dirty="0" smtClean="0">
                <a:solidFill>
                  <a:schemeClr val="tx1"/>
                </a:solidFill>
                <a:effectLst/>
                <a:latin typeface="Calibri" pitchFamily="34" charset="0"/>
                <a:ea typeface="宋体" pitchFamily="2" charset="-122"/>
                <a:cs typeface="+mn-cs"/>
              </a:rPr>
              <a:t>、关联，以及复杂的搜索计算，这</a:t>
            </a:r>
            <a:r>
              <a:rPr lang="zh-CN" altLang="zh-CN" sz="1200" kern="1200" dirty="0" smtClean="0">
                <a:solidFill>
                  <a:schemeClr val="tx1"/>
                </a:solidFill>
                <a:effectLst/>
                <a:latin typeface="Calibri" pitchFamily="34" charset="0"/>
                <a:ea typeface="宋体" pitchFamily="2" charset="-122"/>
                <a:cs typeface="+mn-cs"/>
              </a:rPr>
              <a:t>都给地理信息搜索带来了巨大的挑战</a:t>
            </a:r>
            <a:r>
              <a:rPr lang="zh-CN" altLang="en-US" sz="1200" kern="1200" dirty="0" smtClean="0">
                <a:solidFill>
                  <a:schemeClr val="tx1"/>
                </a:solidFill>
                <a:effectLst/>
                <a:latin typeface="Calibri" pitchFamily="34" charset="0"/>
                <a:ea typeface="宋体"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3</a:t>
            </a:fld>
            <a:endParaRPr lang="zh-CN" altLang="en-US"/>
          </a:p>
        </p:txBody>
      </p:sp>
    </p:spTree>
    <p:extLst>
      <p:ext uri="{BB962C8B-B14F-4D97-AF65-F5344CB8AC3E}">
        <p14:creationId xmlns:p14="http://schemas.microsoft.com/office/powerpoint/2010/main" val="98307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4</a:t>
            </a:fld>
            <a:endParaRPr lang="zh-CN" altLang="en-US"/>
          </a:p>
        </p:txBody>
      </p:sp>
    </p:spTree>
    <p:extLst>
      <p:ext uri="{BB962C8B-B14F-4D97-AF65-F5344CB8AC3E}">
        <p14:creationId xmlns:p14="http://schemas.microsoft.com/office/powerpoint/2010/main" val="983078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LBS</a:t>
            </a:r>
            <a:r>
              <a:rPr lang="zh-CN" altLang="en-US" dirty="0" smtClean="0"/>
              <a:t>是与用户</a:t>
            </a:r>
            <a:r>
              <a:rPr lang="zh-CN" altLang="en-US" sz="1200" dirty="0" smtClean="0">
                <a:latin typeface="黑体" pitchFamily="2" charset="-122"/>
                <a:ea typeface="黑体" pitchFamily="2" charset="-122"/>
              </a:rPr>
              <a:t>空间位置相关的地理信息搜索新型服务业务。</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5</a:t>
            </a:fld>
            <a:endParaRPr lang="zh-CN" altLang="en-US"/>
          </a:p>
        </p:txBody>
      </p:sp>
    </p:spTree>
    <p:extLst>
      <p:ext uri="{BB962C8B-B14F-4D97-AF65-F5344CB8AC3E}">
        <p14:creationId xmlns:p14="http://schemas.microsoft.com/office/powerpoint/2010/main" val="983078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6</a:t>
            </a:fld>
            <a:endParaRPr lang="zh-CN" altLang="en-US"/>
          </a:p>
        </p:txBody>
      </p:sp>
    </p:spTree>
    <p:extLst>
      <p:ext uri="{BB962C8B-B14F-4D97-AF65-F5344CB8AC3E}">
        <p14:creationId xmlns:p14="http://schemas.microsoft.com/office/powerpoint/2010/main" val="983078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泛在地理信息搜索不同于传统的信息搜索，它是基于时空特征以及信息之间的关联为用户提供信息服务。</a:t>
            </a:r>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7</a:t>
            </a:fld>
            <a:endParaRPr lang="zh-CN" altLang="en-US"/>
          </a:p>
        </p:txBody>
      </p:sp>
    </p:spTree>
    <p:extLst>
      <p:ext uri="{BB962C8B-B14F-4D97-AF65-F5344CB8AC3E}">
        <p14:creationId xmlns:p14="http://schemas.microsoft.com/office/powerpoint/2010/main" val="108007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63AD0A3-7D1F-4276-8E9F-E8F2FBC98F79}" type="slidenum">
              <a:rPr lang="zh-CN" altLang="en-US" smtClean="0"/>
              <a:pPr>
                <a:defRPr/>
              </a:pPr>
              <a:t>8</a:t>
            </a:fld>
            <a:endParaRPr lang="zh-CN" altLang="en-US"/>
          </a:p>
        </p:txBody>
      </p:sp>
    </p:spTree>
    <p:extLst>
      <p:ext uri="{BB962C8B-B14F-4D97-AF65-F5344CB8AC3E}">
        <p14:creationId xmlns:p14="http://schemas.microsoft.com/office/powerpoint/2010/main" val="98307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当前</a:t>
            </a:r>
            <a:r>
              <a:rPr lang="en-US" altLang="zh-CN" dirty="0" smtClean="0"/>
              <a:t>LBS</a:t>
            </a:r>
            <a:r>
              <a:rPr lang="zh-CN" altLang="en-US" dirty="0" smtClean="0"/>
              <a:t>一般需将地图数据下载到客户端本地，对客户端存储和计算能力、通信流量存在较高的要求；</a:t>
            </a:r>
            <a:endParaRPr lang="en-US" altLang="zh-CN" dirty="0" smtClean="0"/>
          </a:p>
          <a:p>
            <a:r>
              <a:rPr lang="zh-CN" altLang="en-US" dirty="0" smtClean="0"/>
              <a:t>电子地图下载到本地，版权的保护？</a:t>
            </a:r>
            <a:endParaRPr lang="en-US" altLang="zh-CN" dirty="0" smtClean="0"/>
          </a:p>
          <a:p>
            <a:r>
              <a:rPr lang="zh-CN" altLang="en-US" dirty="0" smtClean="0"/>
              <a:t>泛在</a:t>
            </a:r>
            <a:r>
              <a:rPr lang="en-US" altLang="zh-CN" dirty="0" smtClean="0"/>
              <a:t>POI</a:t>
            </a:r>
            <a:r>
              <a:rPr lang="zh-CN" altLang="en-US" dirty="0" smtClean="0"/>
              <a:t>数据的感知、采集、一致性、现势性、正确性判断、更新</a:t>
            </a:r>
            <a:endParaRPr lang="en-US" altLang="zh-CN" dirty="0" smtClean="0"/>
          </a:p>
          <a:p>
            <a:r>
              <a:rPr lang="zh-CN" altLang="en-US" dirty="0" smtClean="0"/>
              <a:t>大规模移动位置数据的存储管理、索引、查询计算、轨迹计算、轨迹预测、行为分析、关系分析、群体分析、大规模并发</a:t>
            </a:r>
            <a:r>
              <a:rPr lang="en-US" altLang="zh-CN" dirty="0" smtClean="0"/>
              <a:t>LBS</a:t>
            </a:r>
            <a:r>
              <a:rPr lang="zh-CN" altLang="en-US" dirty="0" smtClean="0"/>
              <a:t>服务请求、客户端制图性能较低</a:t>
            </a:r>
            <a:endParaRPr lang="zh-CN" altLang="en-US" dirty="0"/>
          </a:p>
        </p:txBody>
      </p:sp>
      <p:sp>
        <p:nvSpPr>
          <p:cNvPr id="4" name="灯片编号占位符 3"/>
          <p:cNvSpPr>
            <a:spLocks noGrp="1"/>
          </p:cNvSpPr>
          <p:nvPr>
            <p:ph type="sldNum" sz="quarter" idx="10"/>
          </p:nvPr>
        </p:nvSpPr>
        <p:spPr/>
        <p:txBody>
          <a:bodyPr/>
          <a:lstStyle/>
          <a:p>
            <a:fld id="{0BB4AD15-98A2-4333-9173-B045D3C20AA1}" type="slidenum">
              <a:rPr lang="zh-CN" altLang="en-US" smtClean="0">
                <a:solidFill>
                  <a:prstClr val="black"/>
                </a:solidFill>
              </a:rPr>
              <a:pPr/>
              <a:t>11</a:t>
            </a:fld>
            <a:endParaRPr lang="zh-CN" altLang="en-US">
              <a:solidFill>
                <a:prstClr val="black"/>
              </a:solidFill>
            </a:endParaRPr>
          </a:p>
        </p:txBody>
      </p:sp>
    </p:spTree>
    <p:extLst>
      <p:ext uri="{BB962C8B-B14F-4D97-AF65-F5344CB8AC3E}">
        <p14:creationId xmlns:p14="http://schemas.microsoft.com/office/powerpoint/2010/main" val="2543359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87A1E1F-C36D-44C9-9EBD-3397067BAE51}" type="datetime1">
              <a:rPr lang="zh-CN" altLang="en-US" smtClean="0"/>
              <a:t>2014/9/28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BA60D492-1EA6-4C6B-B387-5EF888A187D5}" type="slidenum">
              <a:rPr lang="zh-CN" altLang="en-US"/>
              <a:pPr>
                <a:defRPr/>
              </a:pPr>
              <a:t>‹#›</a:t>
            </a:fld>
            <a:endParaRPr lang="zh-CN" altLang="en-US"/>
          </a:p>
        </p:txBody>
      </p:sp>
    </p:spTree>
    <p:extLst>
      <p:ext uri="{BB962C8B-B14F-4D97-AF65-F5344CB8AC3E}">
        <p14:creationId xmlns:p14="http://schemas.microsoft.com/office/powerpoint/2010/main" val="270219506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6C9129C1-9F70-4F14-9733-7429D048604E}" type="datetime1">
              <a:rPr lang="zh-CN" altLang="en-US" smtClean="0"/>
              <a:t>2014/9/28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CD184AE3-EA5B-4C89-A4AA-9DCDC759C9A9}" type="slidenum">
              <a:rPr lang="zh-CN" altLang="en-US"/>
              <a:pPr>
                <a:defRPr/>
              </a:pPr>
              <a:t>‹#›</a:t>
            </a:fld>
            <a:endParaRPr lang="zh-CN" altLang="en-US"/>
          </a:p>
        </p:txBody>
      </p:sp>
    </p:spTree>
    <p:extLst>
      <p:ext uri="{BB962C8B-B14F-4D97-AF65-F5344CB8AC3E}">
        <p14:creationId xmlns:p14="http://schemas.microsoft.com/office/powerpoint/2010/main" val="223015910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CB7CD675-19C6-421A-BDAA-CEE3FE7BB0B4}" type="datetime1">
              <a:rPr lang="zh-CN" altLang="en-US" smtClean="0"/>
              <a:t>2014/9/28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6B5B3B1-92FB-400F-9623-6AD9B7D91BB4}" type="slidenum">
              <a:rPr lang="zh-CN" altLang="en-US"/>
              <a:pPr>
                <a:defRPr/>
              </a:pPr>
              <a:t>‹#›</a:t>
            </a:fld>
            <a:endParaRPr lang="zh-CN" altLang="en-US"/>
          </a:p>
        </p:txBody>
      </p:sp>
    </p:spTree>
    <p:extLst>
      <p:ext uri="{BB962C8B-B14F-4D97-AF65-F5344CB8AC3E}">
        <p14:creationId xmlns:p14="http://schemas.microsoft.com/office/powerpoint/2010/main" val="4053701889"/>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latin typeface="微软雅黑" pitchFamily="34" charset="-122"/>
                <a:ea typeface="微软雅黑" pitchFamily="34" charset="-122"/>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b="1">
                <a:solidFill>
                  <a:schemeClr val="tx1">
                    <a:tint val="75000"/>
                  </a:schemeClr>
                </a:solidFill>
                <a:latin typeface="微软雅黑" pitchFamily="34" charset="-122"/>
                <a:ea typeface="微软雅黑"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5" name="日期占位符 3"/>
          <p:cNvSpPr>
            <a:spLocks noGrp="1"/>
          </p:cNvSpPr>
          <p:nvPr>
            <p:ph type="dt" sz="half" idx="10"/>
          </p:nvPr>
        </p:nvSpPr>
        <p:spPr/>
        <p:txBody>
          <a:bodyPr/>
          <a:lstStyle>
            <a:lvl1pPr>
              <a:defRPr/>
            </a:lvl1pPr>
          </a:lstStyle>
          <a:p>
            <a:pPr>
              <a:defRPr/>
            </a:pPr>
            <a:fld id="{F111FAA9-592B-4E48-AA03-88541C975561}" type="datetime1">
              <a:rPr lang="zh-CN" altLang="en-US" smtClean="0"/>
              <a:t>2014/9/28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0B8E0FF-111E-4FF6-81FE-4FE0A8328F3C}" type="slidenum">
              <a:rPr lang="zh-CN" altLang="en-US"/>
              <a:pPr>
                <a:defRPr/>
              </a:pPr>
              <a:t>‹#›</a:t>
            </a:fld>
            <a:endParaRPr lang="zh-CN" altLang="en-US"/>
          </a:p>
        </p:txBody>
      </p:sp>
    </p:spTree>
    <p:extLst>
      <p:ext uri="{BB962C8B-B14F-4D97-AF65-F5344CB8AC3E}">
        <p14:creationId xmlns:p14="http://schemas.microsoft.com/office/powerpoint/2010/main" val="3477470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DCD3E2F-AC60-48D3-B74F-B4F9F8A56A94}" type="datetime1">
              <a:rPr lang="zh-CN" altLang="en-US" smtClean="0"/>
              <a:t>2014/9/28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3CFC3F-7BD4-4B03-9136-0E5601492DD0}" type="slidenum">
              <a:rPr lang="zh-CN" altLang="en-US"/>
              <a:pPr>
                <a:defRPr/>
              </a:pPr>
              <a:t>‹#›</a:t>
            </a:fld>
            <a:endParaRPr lang="zh-CN" altLang="en-US"/>
          </a:p>
        </p:txBody>
      </p:sp>
    </p:spTree>
    <p:extLst>
      <p:ext uri="{BB962C8B-B14F-4D97-AF65-F5344CB8AC3E}">
        <p14:creationId xmlns:p14="http://schemas.microsoft.com/office/powerpoint/2010/main" val="2472711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F9FD318-E293-46BF-A62B-62E003039F9C}" type="datetime1">
              <a:rPr lang="zh-CN" altLang="en-US" smtClean="0"/>
              <a:t>2014/9/28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2961A1C-C3A2-488A-8A3D-BE5F067F1CDF}" type="slidenum">
              <a:rPr lang="zh-CN" altLang="en-US"/>
              <a:pPr>
                <a:defRPr/>
              </a:pPr>
              <a:t>‹#›</a:t>
            </a:fld>
            <a:endParaRPr lang="zh-CN" altLang="en-US"/>
          </a:p>
        </p:txBody>
      </p:sp>
    </p:spTree>
    <p:extLst>
      <p:ext uri="{BB962C8B-B14F-4D97-AF65-F5344CB8AC3E}">
        <p14:creationId xmlns:p14="http://schemas.microsoft.com/office/powerpoint/2010/main" val="899794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B9D89BF-60C5-4056-A89F-2150F5285967}" type="datetime1">
              <a:rPr lang="zh-CN" altLang="en-US" smtClean="0"/>
              <a:t>2014/9/28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CCC8636-3656-4A67-8BF1-3D9B066C2DB4}" type="slidenum">
              <a:rPr lang="zh-CN" altLang="en-US"/>
              <a:pPr>
                <a:defRPr/>
              </a:pPr>
              <a:t>‹#›</a:t>
            </a:fld>
            <a:endParaRPr lang="zh-CN" altLang="en-US"/>
          </a:p>
        </p:txBody>
      </p:sp>
    </p:spTree>
    <p:extLst>
      <p:ext uri="{BB962C8B-B14F-4D97-AF65-F5344CB8AC3E}">
        <p14:creationId xmlns:p14="http://schemas.microsoft.com/office/powerpoint/2010/main" val="21751471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6285E60E-7C0C-49B6-8788-28154031DDE1}" type="datetime1">
              <a:rPr lang="zh-CN" altLang="en-US" smtClean="0"/>
              <a:t>2014/9/28</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88CA1DA-1098-46F3-80A5-F231A41AB4F9}" type="slidenum">
              <a:rPr lang="zh-CN" altLang="en-US"/>
              <a:pPr>
                <a:defRPr/>
              </a:pPr>
              <a:t>‹#›</a:t>
            </a:fld>
            <a:endParaRPr lang="zh-CN" altLang="en-US"/>
          </a:p>
        </p:txBody>
      </p:sp>
    </p:spTree>
    <p:extLst>
      <p:ext uri="{BB962C8B-B14F-4D97-AF65-F5344CB8AC3E}">
        <p14:creationId xmlns:p14="http://schemas.microsoft.com/office/powerpoint/2010/main" val="1032612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8F8EA95E-2E69-4F26-8FAD-48658CF88AB5}" type="datetime1">
              <a:rPr lang="zh-CN" altLang="en-US" smtClean="0"/>
              <a:t>2014/9/28</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642AEE6-9082-44C6-BE50-6E08CCE0FF83}" type="slidenum">
              <a:rPr lang="zh-CN" altLang="en-US"/>
              <a:pPr>
                <a:defRPr/>
              </a:pPr>
              <a:t>‹#›</a:t>
            </a:fld>
            <a:endParaRPr lang="zh-CN" altLang="en-US"/>
          </a:p>
        </p:txBody>
      </p:sp>
    </p:spTree>
    <p:extLst>
      <p:ext uri="{BB962C8B-B14F-4D97-AF65-F5344CB8AC3E}">
        <p14:creationId xmlns:p14="http://schemas.microsoft.com/office/powerpoint/2010/main" val="64692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FAEA9083-5721-4A23-BB5C-0FC58CAD943D}" type="datetime1">
              <a:rPr lang="zh-CN" altLang="en-US" smtClean="0"/>
              <a:t>2014/9/28</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B88ABFCB-43F7-4C46-8170-DFB4EB9C64D8}" type="slidenum">
              <a:rPr lang="zh-CN" altLang="en-US"/>
              <a:pPr>
                <a:defRPr/>
              </a:pPr>
              <a:t>‹#›</a:t>
            </a:fld>
            <a:endParaRPr lang="zh-CN" altLang="en-US"/>
          </a:p>
        </p:txBody>
      </p:sp>
    </p:spTree>
    <p:extLst>
      <p:ext uri="{BB962C8B-B14F-4D97-AF65-F5344CB8AC3E}">
        <p14:creationId xmlns:p14="http://schemas.microsoft.com/office/powerpoint/2010/main" val="162939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3706B43-5310-419F-A8EE-3DAE297D5994}" type="datetime1">
              <a:rPr lang="zh-CN" altLang="en-US" smtClean="0"/>
              <a:t>2014/9/28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8A4F8A8-9A47-451D-996E-E83E8255D1C8}" type="slidenum">
              <a:rPr lang="zh-CN" altLang="en-US"/>
              <a:pPr>
                <a:defRPr/>
              </a:pPr>
              <a:t>‹#›</a:t>
            </a:fld>
            <a:endParaRPr lang="zh-CN" altLang="en-US"/>
          </a:p>
        </p:txBody>
      </p:sp>
    </p:spTree>
    <p:extLst>
      <p:ext uri="{BB962C8B-B14F-4D97-AF65-F5344CB8AC3E}">
        <p14:creationId xmlns:p14="http://schemas.microsoft.com/office/powerpoint/2010/main" val="190378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noChangeArrowheads="1"/>
          </p:cNvSpPr>
          <p:nvPr>
            <p:ph type="dt" sz="half" idx="10"/>
          </p:nvPr>
        </p:nvSpPr>
        <p:spPr>
          <a:ln/>
        </p:spPr>
        <p:txBody>
          <a:bodyPr/>
          <a:lstStyle>
            <a:lvl1pPr>
              <a:defRPr/>
            </a:lvl1pPr>
          </a:lstStyle>
          <a:p>
            <a:pPr>
              <a:defRPr/>
            </a:pPr>
            <a:fld id="{5BB3C14A-5F69-4BB5-A182-36AB311D7A11}" type="datetime1">
              <a:rPr lang="zh-CN" altLang="en-US" smtClean="0"/>
              <a:t>2014/9/28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D5DBFFF4-4669-40B8-8A8D-9D76904E13F8}" type="slidenum">
              <a:rPr lang="zh-CN" altLang="en-US"/>
              <a:pPr>
                <a:defRPr/>
              </a:pPr>
              <a:t>‹#›</a:t>
            </a:fld>
            <a:endParaRPr lang="zh-CN" altLang="en-US"/>
          </a:p>
        </p:txBody>
      </p:sp>
    </p:spTree>
    <p:extLst>
      <p:ext uri="{BB962C8B-B14F-4D97-AF65-F5344CB8AC3E}">
        <p14:creationId xmlns:p14="http://schemas.microsoft.com/office/powerpoint/2010/main" val="469611662"/>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292F00E-FC79-49B0-B2C8-8C72897233B3}" type="datetime1">
              <a:rPr lang="zh-CN" altLang="en-US" smtClean="0"/>
              <a:t>2014/9/28</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3AB3842-4460-4B70-BF7E-B75F9A4F43B8}" type="slidenum">
              <a:rPr lang="zh-CN" altLang="en-US"/>
              <a:pPr>
                <a:defRPr/>
              </a:pPr>
              <a:t>‹#›</a:t>
            </a:fld>
            <a:endParaRPr lang="zh-CN" altLang="en-US"/>
          </a:p>
        </p:txBody>
      </p:sp>
    </p:spTree>
    <p:extLst>
      <p:ext uri="{BB962C8B-B14F-4D97-AF65-F5344CB8AC3E}">
        <p14:creationId xmlns:p14="http://schemas.microsoft.com/office/powerpoint/2010/main" val="4702309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F423A92-D641-4A22-82F1-C8311EE7CF32}" type="datetime1">
              <a:rPr lang="zh-CN" altLang="en-US" smtClean="0"/>
              <a:t>2014/9/28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1AA4506-2538-44A5-A3E9-D1124C1C970A}" type="slidenum">
              <a:rPr lang="zh-CN" altLang="en-US"/>
              <a:pPr>
                <a:defRPr/>
              </a:pPr>
              <a:t>‹#›</a:t>
            </a:fld>
            <a:endParaRPr lang="zh-CN" altLang="en-US"/>
          </a:p>
        </p:txBody>
      </p:sp>
    </p:spTree>
    <p:extLst>
      <p:ext uri="{BB962C8B-B14F-4D97-AF65-F5344CB8AC3E}">
        <p14:creationId xmlns:p14="http://schemas.microsoft.com/office/powerpoint/2010/main" val="2723573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C4211FA-5B90-4406-8BB6-55A866898D27}" type="datetime1">
              <a:rPr lang="zh-CN" altLang="en-US" smtClean="0"/>
              <a:t>2014/9/28</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39D0FE1-1D1B-481F-A39E-72E0593A53BE}" type="slidenum">
              <a:rPr lang="zh-CN" altLang="en-US"/>
              <a:pPr>
                <a:defRPr/>
              </a:pPr>
              <a:t>‹#›</a:t>
            </a:fld>
            <a:endParaRPr lang="zh-CN" altLang="en-US"/>
          </a:p>
        </p:txBody>
      </p:sp>
    </p:spTree>
    <p:extLst>
      <p:ext uri="{BB962C8B-B14F-4D97-AF65-F5344CB8AC3E}">
        <p14:creationId xmlns:p14="http://schemas.microsoft.com/office/powerpoint/2010/main" val="3497684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EA326CD1-3EFF-418F-8584-398A891B81DF}" type="datetime1">
              <a:rPr lang="zh-CN" altLang="en-US" smtClean="0"/>
              <a:t>2014/9/28</a:t>
            </a:fld>
            <a:endParaRPr lang="zh-CN" altLang="en-US"/>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6" name="灯片编号占位符 5"/>
          <p:cNvSpPr>
            <a:spLocks noGrp="1" noChangeArrowheads="1"/>
          </p:cNvSpPr>
          <p:nvPr>
            <p:ph type="sldNum" sz="quarter" idx="12"/>
          </p:nvPr>
        </p:nvSpPr>
        <p:spPr>
          <a:ln/>
        </p:spPr>
        <p:txBody>
          <a:bodyPr/>
          <a:lstStyle>
            <a:lvl1pPr>
              <a:defRPr/>
            </a:lvl1pPr>
          </a:lstStyle>
          <a:p>
            <a:pPr>
              <a:defRPr/>
            </a:pPr>
            <a:fld id="{1DFE1C58-25CF-46CC-A7EF-173410028BD9}" type="slidenum">
              <a:rPr lang="zh-CN" altLang="en-US"/>
              <a:pPr>
                <a:defRPr/>
              </a:pPr>
              <a:t>‹#›</a:t>
            </a:fld>
            <a:endParaRPr lang="zh-CN" altLang="en-US"/>
          </a:p>
        </p:txBody>
      </p:sp>
    </p:spTree>
    <p:extLst>
      <p:ext uri="{BB962C8B-B14F-4D97-AF65-F5344CB8AC3E}">
        <p14:creationId xmlns:p14="http://schemas.microsoft.com/office/powerpoint/2010/main" val="345377491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noChangeArrowheads="1"/>
          </p:cNvSpPr>
          <p:nvPr>
            <p:ph type="dt" sz="half" idx="10"/>
          </p:nvPr>
        </p:nvSpPr>
        <p:spPr>
          <a:ln/>
        </p:spPr>
        <p:txBody>
          <a:bodyPr/>
          <a:lstStyle>
            <a:lvl1pPr>
              <a:defRPr/>
            </a:lvl1pPr>
          </a:lstStyle>
          <a:p>
            <a:pPr>
              <a:defRPr/>
            </a:pPr>
            <a:fld id="{1C6C7C26-1F20-4679-AB53-E65DC0F59CB0}" type="datetime1">
              <a:rPr lang="zh-CN" altLang="en-US" smtClean="0"/>
              <a:t>2014/9/28</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025D6178-0E12-41C8-B14B-4FFBD705ABDD}" type="slidenum">
              <a:rPr lang="zh-CN" altLang="en-US"/>
              <a:pPr>
                <a:defRPr/>
              </a:pPr>
              <a:t>‹#›</a:t>
            </a:fld>
            <a:endParaRPr lang="zh-CN" altLang="en-US"/>
          </a:p>
        </p:txBody>
      </p:sp>
    </p:spTree>
    <p:extLst>
      <p:ext uri="{BB962C8B-B14F-4D97-AF65-F5344CB8AC3E}">
        <p14:creationId xmlns:p14="http://schemas.microsoft.com/office/powerpoint/2010/main" val="3033747050"/>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noChangeArrowheads="1"/>
          </p:cNvSpPr>
          <p:nvPr>
            <p:ph type="dt" sz="half" idx="10"/>
          </p:nvPr>
        </p:nvSpPr>
        <p:spPr>
          <a:ln/>
        </p:spPr>
        <p:txBody>
          <a:bodyPr/>
          <a:lstStyle>
            <a:lvl1pPr>
              <a:defRPr/>
            </a:lvl1pPr>
          </a:lstStyle>
          <a:p>
            <a:pPr>
              <a:defRPr/>
            </a:pPr>
            <a:fld id="{A843ACDD-CE46-40F7-ACC6-61C061A5025D}" type="datetime1">
              <a:rPr lang="zh-CN" altLang="en-US" smtClean="0"/>
              <a:t>2014/9/28</a:t>
            </a:fld>
            <a:endParaRPr lang="zh-CN" altLang="en-US"/>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9" name="灯片编号占位符 5"/>
          <p:cNvSpPr>
            <a:spLocks noGrp="1" noChangeArrowheads="1"/>
          </p:cNvSpPr>
          <p:nvPr>
            <p:ph type="sldNum" sz="quarter" idx="12"/>
          </p:nvPr>
        </p:nvSpPr>
        <p:spPr>
          <a:ln/>
        </p:spPr>
        <p:txBody>
          <a:bodyPr/>
          <a:lstStyle>
            <a:lvl1pPr>
              <a:defRPr/>
            </a:lvl1pPr>
          </a:lstStyle>
          <a:p>
            <a:pPr>
              <a:defRPr/>
            </a:pPr>
            <a:fld id="{215C1588-5C4C-4381-A3E1-1848668857F2}" type="slidenum">
              <a:rPr lang="zh-CN" altLang="en-US"/>
              <a:pPr>
                <a:defRPr/>
              </a:pPr>
              <a:t>‹#›</a:t>
            </a:fld>
            <a:endParaRPr lang="zh-CN" altLang="en-US"/>
          </a:p>
        </p:txBody>
      </p:sp>
    </p:spTree>
    <p:extLst>
      <p:ext uri="{BB962C8B-B14F-4D97-AF65-F5344CB8AC3E}">
        <p14:creationId xmlns:p14="http://schemas.microsoft.com/office/powerpoint/2010/main" val="257892818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a:ln/>
        </p:spPr>
        <p:txBody>
          <a:bodyPr/>
          <a:lstStyle>
            <a:lvl1pPr>
              <a:defRPr/>
            </a:lvl1pPr>
          </a:lstStyle>
          <a:p>
            <a:pPr>
              <a:defRPr/>
            </a:pPr>
            <a:fld id="{5B4E6E9C-D372-4F8A-AAB3-A4D0885A2FAA}" type="datetime1">
              <a:rPr lang="zh-CN" altLang="en-US" smtClean="0"/>
              <a:t>2014/9/28</a:t>
            </a:fld>
            <a:endParaRPr lang="zh-CN" altLang="en-US"/>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5" name="灯片编号占位符 5"/>
          <p:cNvSpPr>
            <a:spLocks noGrp="1" noChangeArrowheads="1"/>
          </p:cNvSpPr>
          <p:nvPr>
            <p:ph type="sldNum" sz="quarter" idx="12"/>
          </p:nvPr>
        </p:nvSpPr>
        <p:spPr>
          <a:ln/>
        </p:spPr>
        <p:txBody>
          <a:bodyPr/>
          <a:lstStyle>
            <a:lvl1pPr>
              <a:defRPr/>
            </a:lvl1pPr>
          </a:lstStyle>
          <a:p>
            <a:pPr>
              <a:defRPr/>
            </a:pPr>
            <a:fld id="{79C3E66A-7046-4725-B134-D94CBE77200F}" type="slidenum">
              <a:rPr lang="zh-CN" altLang="en-US"/>
              <a:pPr>
                <a:defRPr/>
              </a:pPr>
              <a:t>‹#›</a:t>
            </a:fld>
            <a:endParaRPr lang="zh-CN" altLang="en-US"/>
          </a:p>
        </p:txBody>
      </p:sp>
    </p:spTree>
    <p:extLst>
      <p:ext uri="{BB962C8B-B14F-4D97-AF65-F5344CB8AC3E}">
        <p14:creationId xmlns:p14="http://schemas.microsoft.com/office/powerpoint/2010/main" val="24197185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C27D9096-ED78-4B7A-B8D7-541AAC182891}" type="datetime1">
              <a:rPr lang="zh-CN" altLang="en-US" smtClean="0"/>
              <a:t>2014/9/28</a:t>
            </a:fld>
            <a:endParaRPr lang="zh-CN" altLang="en-US"/>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4" name="灯片编号占位符 5"/>
          <p:cNvSpPr>
            <a:spLocks noGrp="1" noChangeArrowheads="1"/>
          </p:cNvSpPr>
          <p:nvPr>
            <p:ph type="sldNum" sz="quarter" idx="12"/>
          </p:nvPr>
        </p:nvSpPr>
        <p:spPr>
          <a:ln/>
        </p:spPr>
        <p:txBody>
          <a:bodyPr/>
          <a:lstStyle>
            <a:lvl1pPr>
              <a:defRPr/>
            </a:lvl1pPr>
          </a:lstStyle>
          <a:p>
            <a:pPr>
              <a:defRPr/>
            </a:pPr>
            <a:fld id="{ACBED1E7-9738-4795-9B2F-223F1B82DA6D}" type="slidenum">
              <a:rPr lang="zh-CN" altLang="en-US"/>
              <a:pPr>
                <a:defRPr/>
              </a:pPr>
              <a:t>‹#›</a:t>
            </a:fld>
            <a:endParaRPr lang="zh-CN" altLang="en-US"/>
          </a:p>
        </p:txBody>
      </p:sp>
    </p:spTree>
    <p:extLst>
      <p:ext uri="{BB962C8B-B14F-4D97-AF65-F5344CB8AC3E}">
        <p14:creationId xmlns:p14="http://schemas.microsoft.com/office/powerpoint/2010/main" val="217986131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89CCEB8-98BB-4C0D-A5E7-829C46738E74}" type="datetime1">
              <a:rPr lang="zh-CN" altLang="en-US" smtClean="0"/>
              <a:t>2014/9/28</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ACBE85CD-5160-4F3D-A021-370749C86E8C}" type="slidenum">
              <a:rPr lang="zh-CN" altLang="en-US"/>
              <a:pPr>
                <a:defRPr/>
              </a:pPr>
              <a:t>‹#›</a:t>
            </a:fld>
            <a:endParaRPr lang="zh-CN" altLang="en-US"/>
          </a:p>
        </p:txBody>
      </p:sp>
    </p:spTree>
    <p:extLst>
      <p:ext uri="{BB962C8B-B14F-4D97-AF65-F5344CB8AC3E}">
        <p14:creationId xmlns:p14="http://schemas.microsoft.com/office/powerpoint/2010/main" val="337266755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B85726D5-8D16-48CD-9BE5-A627DA35F9D5}" type="datetime1">
              <a:rPr lang="zh-CN" altLang="en-US" smtClean="0"/>
              <a:t>2014/9/28</a:t>
            </a:fld>
            <a:endParaRPr lang="zh-CN" altLang="en-US"/>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en-US"/>
          </a:p>
        </p:txBody>
      </p:sp>
      <p:sp>
        <p:nvSpPr>
          <p:cNvPr id="7" name="灯片编号占位符 5"/>
          <p:cNvSpPr>
            <a:spLocks noGrp="1" noChangeArrowheads="1"/>
          </p:cNvSpPr>
          <p:nvPr>
            <p:ph type="sldNum" sz="quarter" idx="12"/>
          </p:nvPr>
        </p:nvSpPr>
        <p:spPr>
          <a:ln/>
        </p:spPr>
        <p:txBody>
          <a:bodyPr/>
          <a:lstStyle>
            <a:lvl1pPr>
              <a:defRPr/>
            </a:lvl1pPr>
          </a:lstStyle>
          <a:p>
            <a:pPr>
              <a:defRPr/>
            </a:pPr>
            <a:fld id="{9172BD65-393E-41B7-8E80-16DC49309C19}" type="slidenum">
              <a:rPr lang="zh-CN" altLang="en-US"/>
              <a:pPr>
                <a:defRPr/>
              </a:pPr>
              <a:t>‹#›</a:t>
            </a:fld>
            <a:endParaRPr lang="zh-CN" altLang="en-US"/>
          </a:p>
        </p:txBody>
      </p:sp>
    </p:spTree>
    <p:extLst>
      <p:ext uri="{BB962C8B-B14F-4D97-AF65-F5344CB8AC3E}">
        <p14:creationId xmlns:p14="http://schemas.microsoft.com/office/powerpoint/2010/main" val="25891455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矩形 6"/>
          <p:cNvSpPr>
            <a:spLocks noChangeArrowheads="1"/>
          </p:cNvSpPr>
          <p:nvPr userDrawn="1"/>
        </p:nvSpPr>
        <p:spPr bwMode="auto">
          <a:xfrm>
            <a:off x="0" y="0"/>
            <a:ext cx="9144000" cy="804863"/>
          </a:xfrm>
          <a:prstGeom prst="rect">
            <a:avLst/>
          </a:prstGeom>
          <a:solidFill>
            <a:srgbClr val="0000A0"/>
          </a:solidFill>
          <a:ln>
            <a:noFill/>
          </a:ln>
          <a:effectLst>
            <a:outerShdw dist="38100" dir="2700000" algn="ctr"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rgbClr val="FFFFFF"/>
              </a:solidFill>
              <a:latin typeface="Calibri" pitchFamily="34" charset="0"/>
            </a:endParaRPr>
          </a:p>
        </p:txBody>
      </p:sp>
      <p:sp>
        <p:nvSpPr>
          <p:cNvPr id="1027" name="标题占位符 1"/>
          <p:cNvSpPr>
            <a:spLocks noGrp="1" noChangeArrowheads="1"/>
          </p:cNvSpPr>
          <p:nvPr>
            <p:ph type="title"/>
          </p:nvPr>
        </p:nvSpPr>
        <p:spPr bwMode="auto">
          <a:xfrm>
            <a:off x="250825" y="115888"/>
            <a:ext cx="864235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smtClean="0"/>
              <a:t>单击此处编辑母版标题样式</a:t>
            </a:r>
          </a:p>
        </p:txBody>
      </p:sp>
      <p:sp>
        <p:nvSpPr>
          <p:cNvPr id="1028" name="文本占位符 2"/>
          <p:cNvSpPr>
            <a:spLocks noGrp="1" noChangeArrowheads="1"/>
          </p:cNvSpPr>
          <p:nvPr>
            <p:ph type="body" idx="1"/>
          </p:nvPr>
        </p:nvSpPr>
        <p:spPr bwMode="auto">
          <a:xfrm>
            <a:off x="457200" y="981075"/>
            <a:ext cx="8229600"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smtClean="0"/>
              <a:t>单击此处编辑母版文本样式</a:t>
            </a:r>
          </a:p>
          <a:p>
            <a:pPr lvl="1"/>
            <a:r>
              <a:rPr lang="zh-CN" smtClean="0"/>
              <a:t>第二级</a:t>
            </a:r>
          </a:p>
          <a:p>
            <a:pPr lvl="2"/>
            <a:r>
              <a:rPr lang="zh-CN" smtClean="0"/>
              <a:t>第三级</a:t>
            </a:r>
          </a:p>
          <a:p>
            <a:pPr lvl="3"/>
            <a:r>
              <a:rPr lang="zh-CN" smtClean="0"/>
              <a:t>第四级</a:t>
            </a:r>
          </a:p>
          <a:p>
            <a:pPr lvl="4"/>
            <a:r>
              <a:rPr lang="zh-CN" smtClean="0"/>
              <a:t>第五级</a:t>
            </a:r>
          </a:p>
        </p:txBody>
      </p:sp>
      <p:sp>
        <p:nvSpPr>
          <p:cNvPr id="3077" name="日期占位符 3"/>
          <p:cNvSpPr>
            <a:spLocks noGrp="1" noChangeArrowheads="1"/>
          </p:cNvSpPr>
          <p:nvPr>
            <p:ph type="dt" sz="half" idx="2"/>
          </p:nvPr>
        </p:nvSpPr>
        <p:spPr bwMode="auto">
          <a:xfrm>
            <a:off x="457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ea typeface="宋体" pitchFamily="2" charset="-122"/>
              </a:defRPr>
            </a:lvl1pPr>
          </a:lstStyle>
          <a:p>
            <a:pPr>
              <a:defRPr/>
            </a:pPr>
            <a:fld id="{EB589E78-F85F-4B1B-95F7-D232DB3BA4A9}" type="datetime1">
              <a:rPr lang="zh-CN" altLang="en-US" smtClean="0"/>
              <a:t>2014/9/28</a:t>
            </a:fld>
            <a:endParaRPr lang="zh-CN" altLang="en-US"/>
          </a:p>
        </p:txBody>
      </p:sp>
      <p:sp>
        <p:nvSpPr>
          <p:cNvPr id="3078" name="页脚占位符 4"/>
          <p:cNvSpPr>
            <a:spLocks noGrp="1" noChangeArrowheads="1"/>
          </p:cNvSpPr>
          <p:nvPr>
            <p:ph type="ftr" sz="quarter" idx="3"/>
          </p:nvPr>
        </p:nvSpPr>
        <p:spPr bwMode="auto">
          <a:xfrm>
            <a:off x="3124200" y="6356350"/>
            <a:ext cx="2895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ea typeface="宋体" pitchFamily="2" charset="-122"/>
              </a:defRPr>
            </a:lvl1pPr>
          </a:lstStyle>
          <a:p>
            <a:pPr>
              <a:defRPr/>
            </a:pPr>
            <a:endParaRPr lang="zh-CN" altLang="en-US"/>
          </a:p>
        </p:txBody>
      </p:sp>
      <p:sp>
        <p:nvSpPr>
          <p:cNvPr id="3079" name="灯片编号占位符 5"/>
          <p:cNvSpPr>
            <a:spLocks noGrp="1" noChangeArrowheads="1"/>
          </p:cNvSpPr>
          <p:nvPr>
            <p:ph type="sldNum" sz="quarter" idx="4"/>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ea typeface="宋体" pitchFamily="2" charset="-122"/>
              </a:defRPr>
            </a:lvl1pPr>
          </a:lstStyle>
          <a:p>
            <a:pPr>
              <a:defRPr/>
            </a:pPr>
            <a:fld id="{ED955056-C63C-4DFE-A107-61CF9D2D65C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ransition/>
  <p:hf hdr="0" ftr="0" dt="0"/>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黑体" pitchFamily="49" charset="-122"/>
          <a:ea typeface="黑体" pitchFamily="49" charset="-122"/>
        </a:defRPr>
      </a:lvl2pPr>
      <a:lvl3pPr algn="ctr" rtl="0" eaLnBrk="0" fontAlgn="base" hangingPunct="0">
        <a:spcBef>
          <a:spcPct val="0"/>
        </a:spcBef>
        <a:spcAft>
          <a:spcPct val="0"/>
        </a:spcAft>
        <a:defRPr sz="4000" b="1">
          <a:solidFill>
            <a:schemeClr val="bg1"/>
          </a:solidFill>
          <a:latin typeface="黑体" pitchFamily="49" charset="-122"/>
          <a:ea typeface="黑体" pitchFamily="49" charset="-122"/>
        </a:defRPr>
      </a:lvl3pPr>
      <a:lvl4pPr algn="ctr" rtl="0" eaLnBrk="0" fontAlgn="base" hangingPunct="0">
        <a:spcBef>
          <a:spcPct val="0"/>
        </a:spcBef>
        <a:spcAft>
          <a:spcPct val="0"/>
        </a:spcAft>
        <a:defRPr sz="4000" b="1">
          <a:solidFill>
            <a:schemeClr val="bg1"/>
          </a:solidFill>
          <a:latin typeface="黑体" pitchFamily="49" charset="-122"/>
          <a:ea typeface="黑体" pitchFamily="49" charset="-122"/>
        </a:defRPr>
      </a:lvl4pPr>
      <a:lvl5pPr algn="ctr" rtl="0" eaLnBrk="0" fontAlgn="base" hangingPunct="0">
        <a:spcBef>
          <a:spcPct val="0"/>
        </a:spcBef>
        <a:spcAft>
          <a:spcPct val="0"/>
        </a:spcAft>
        <a:defRPr sz="4000" b="1">
          <a:solidFill>
            <a:schemeClr val="bg1"/>
          </a:solidFill>
          <a:latin typeface="黑体" pitchFamily="49" charset="-122"/>
          <a:ea typeface="黑体" pitchFamily="49" charset="-122"/>
        </a:defRPr>
      </a:lvl5pPr>
      <a:lvl6pPr marL="457200" algn="ctr" rtl="0" eaLnBrk="0" fontAlgn="base" hangingPunct="0">
        <a:spcBef>
          <a:spcPct val="0"/>
        </a:spcBef>
        <a:spcAft>
          <a:spcPct val="0"/>
        </a:spcAft>
        <a:defRPr sz="4400" b="1">
          <a:solidFill>
            <a:schemeClr val="tx1"/>
          </a:solidFill>
          <a:latin typeface="黑体" pitchFamily="49" charset="-122"/>
          <a:ea typeface="黑体" pitchFamily="49" charset="-122"/>
        </a:defRPr>
      </a:lvl6pPr>
      <a:lvl7pPr marL="914400" algn="ctr" rtl="0" eaLnBrk="0" fontAlgn="base" hangingPunct="0">
        <a:spcBef>
          <a:spcPct val="0"/>
        </a:spcBef>
        <a:spcAft>
          <a:spcPct val="0"/>
        </a:spcAft>
        <a:defRPr sz="4400" b="1">
          <a:solidFill>
            <a:schemeClr val="tx1"/>
          </a:solidFill>
          <a:latin typeface="黑体" pitchFamily="49" charset="-122"/>
          <a:ea typeface="黑体" pitchFamily="49" charset="-122"/>
        </a:defRPr>
      </a:lvl7pPr>
      <a:lvl8pPr marL="1371600" algn="ctr" rtl="0" eaLnBrk="0" fontAlgn="base" hangingPunct="0">
        <a:spcBef>
          <a:spcPct val="0"/>
        </a:spcBef>
        <a:spcAft>
          <a:spcPct val="0"/>
        </a:spcAft>
        <a:defRPr sz="4400" b="1">
          <a:solidFill>
            <a:schemeClr val="tx1"/>
          </a:solidFill>
          <a:latin typeface="黑体" pitchFamily="49" charset="-122"/>
          <a:ea typeface="黑体" pitchFamily="49" charset="-122"/>
        </a:defRPr>
      </a:lvl8pPr>
      <a:lvl9pPr marL="1828800" algn="ctr" rtl="0" eaLnBrk="0" fontAlgn="base" hangingPunct="0">
        <a:spcBef>
          <a:spcPct val="0"/>
        </a:spcBef>
        <a:spcAft>
          <a:spcPct val="0"/>
        </a:spcAft>
        <a:defRPr sz="4400" b="1">
          <a:solidFill>
            <a:schemeClr val="tx1"/>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Font typeface="Arial" charset="0"/>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b="1">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457200" y="-19050"/>
            <a:ext cx="8229600"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文本占位符 2"/>
          <p:cNvSpPr>
            <a:spLocks noGrp="1"/>
          </p:cNvSpPr>
          <p:nvPr>
            <p:ph type="body" idx="1"/>
          </p:nvPr>
        </p:nvSpPr>
        <p:spPr bwMode="auto">
          <a:xfrm>
            <a:off x="457200" y="1052513"/>
            <a:ext cx="8229600"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9A219828-29CA-419D-A34B-41B8827CFC53}" type="datetime1">
              <a:rPr lang="zh-CN" altLang="en-US" smtClean="0"/>
              <a:t>2014/9/28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C2D892-06BD-498C-A56B-52E4AF58839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816"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ctr" rtl="0" eaLnBrk="0" fontAlgn="base" hangingPunct="0">
        <a:spcBef>
          <a:spcPct val="0"/>
        </a:spcBef>
        <a:spcAft>
          <a:spcPct val="0"/>
        </a:spcAft>
        <a:defRPr sz="4000" kern="1200">
          <a:solidFill>
            <a:schemeClr val="tx1"/>
          </a:solidFill>
          <a:latin typeface="黑体" pitchFamily="2" charset="-122"/>
          <a:ea typeface="黑体" pitchFamily="2" charset="-122"/>
          <a:cs typeface="+mj-cs"/>
        </a:defRPr>
      </a:lvl1pPr>
      <a:lvl2pPr algn="ctr" rtl="0" eaLnBrk="0" fontAlgn="base" hangingPunct="0">
        <a:spcBef>
          <a:spcPct val="0"/>
        </a:spcBef>
        <a:spcAft>
          <a:spcPct val="0"/>
        </a:spcAft>
        <a:defRPr sz="4000">
          <a:solidFill>
            <a:schemeClr val="tx1"/>
          </a:solidFill>
          <a:latin typeface="黑体" pitchFamily="49" charset="-122"/>
          <a:ea typeface="黑体" pitchFamily="49" charset="-122"/>
        </a:defRPr>
      </a:lvl2pPr>
      <a:lvl3pPr algn="ctr" rtl="0" eaLnBrk="0" fontAlgn="base" hangingPunct="0">
        <a:spcBef>
          <a:spcPct val="0"/>
        </a:spcBef>
        <a:spcAft>
          <a:spcPct val="0"/>
        </a:spcAft>
        <a:defRPr sz="4000">
          <a:solidFill>
            <a:schemeClr val="tx1"/>
          </a:solidFill>
          <a:latin typeface="黑体" pitchFamily="49" charset="-122"/>
          <a:ea typeface="黑体" pitchFamily="49" charset="-122"/>
        </a:defRPr>
      </a:lvl3pPr>
      <a:lvl4pPr algn="ctr" rtl="0" eaLnBrk="0" fontAlgn="base" hangingPunct="0">
        <a:spcBef>
          <a:spcPct val="0"/>
        </a:spcBef>
        <a:spcAft>
          <a:spcPct val="0"/>
        </a:spcAft>
        <a:defRPr sz="4000">
          <a:solidFill>
            <a:schemeClr val="tx1"/>
          </a:solidFill>
          <a:latin typeface="黑体" pitchFamily="49" charset="-122"/>
          <a:ea typeface="黑体" pitchFamily="49" charset="-122"/>
        </a:defRPr>
      </a:lvl4pPr>
      <a:lvl5pPr algn="ctr" rtl="0" eaLnBrk="0" fontAlgn="base" hangingPunct="0">
        <a:spcBef>
          <a:spcPct val="0"/>
        </a:spcBef>
        <a:spcAft>
          <a:spcPct val="0"/>
        </a:spcAft>
        <a:defRPr sz="4000">
          <a:solidFill>
            <a:schemeClr val="tx1"/>
          </a:solidFill>
          <a:latin typeface="黑体" pitchFamily="49" charset="-122"/>
          <a:ea typeface="黑体" pitchFamily="49" charset="-122"/>
        </a:defRPr>
      </a:lvl5pPr>
      <a:lvl6pPr marL="457200" algn="ctr" rtl="0" fontAlgn="base">
        <a:spcBef>
          <a:spcPct val="0"/>
        </a:spcBef>
        <a:spcAft>
          <a:spcPct val="0"/>
        </a:spcAft>
        <a:defRPr sz="4000">
          <a:solidFill>
            <a:schemeClr val="tx1"/>
          </a:solidFill>
          <a:latin typeface="黑体" pitchFamily="49" charset="-122"/>
          <a:ea typeface="黑体" pitchFamily="49" charset="-122"/>
        </a:defRPr>
      </a:lvl6pPr>
      <a:lvl7pPr marL="914400" algn="ctr" rtl="0" fontAlgn="base">
        <a:spcBef>
          <a:spcPct val="0"/>
        </a:spcBef>
        <a:spcAft>
          <a:spcPct val="0"/>
        </a:spcAft>
        <a:defRPr sz="4000">
          <a:solidFill>
            <a:schemeClr val="tx1"/>
          </a:solidFill>
          <a:latin typeface="黑体" pitchFamily="49" charset="-122"/>
          <a:ea typeface="黑体" pitchFamily="49" charset="-122"/>
        </a:defRPr>
      </a:lvl7pPr>
      <a:lvl8pPr marL="1371600" algn="ctr" rtl="0" fontAlgn="base">
        <a:spcBef>
          <a:spcPct val="0"/>
        </a:spcBef>
        <a:spcAft>
          <a:spcPct val="0"/>
        </a:spcAft>
        <a:defRPr sz="4000">
          <a:solidFill>
            <a:schemeClr val="tx1"/>
          </a:solidFill>
          <a:latin typeface="黑体" pitchFamily="49" charset="-122"/>
          <a:ea typeface="黑体" pitchFamily="49" charset="-122"/>
        </a:defRPr>
      </a:lvl8pPr>
      <a:lvl9pPr marL="1828800" algn="ctr" rtl="0" fontAlgn="base">
        <a:spcBef>
          <a:spcPct val="0"/>
        </a:spcBef>
        <a:spcAft>
          <a:spcPct val="0"/>
        </a:spcAft>
        <a:defRPr sz="4000">
          <a:solidFill>
            <a:schemeClr val="tx1"/>
          </a:solidFill>
          <a:latin typeface="黑体" pitchFamily="49" charset="-122"/>
          <a:ea typeface="黑体" pitchFamily="49"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黑体" pitchFamily="2" charset="-122"/>
          <a:ea typeface="黑体" pitchFamily="2"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黑体" pitchFamily="2" charset="-122"/>
          <a:ea typeface="黑体" pitchFamily="2" charset="-122"/>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黑体" pitchFamily="2" charset="-122"/>
          <a:ea typeface="黑体" pitchFamily="2" charset="-122"/>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黑体" pitchFamily="2" charset="-122"/>
          <a:ea typeface="黑体" pitchFamily="2" charset="-122"/>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黑体" pitchFamily="2" charset="-122"/>
          <a:ea typeface="黑体"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2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同侧圆角矩形 10"/>
          <p:cNvSpPr/>
          <p:nvPr/>
        </p:nvSpPr>
        <p:spPr>
          <a:xfrm>
            <a:off x="0" y="2095499"/>
            <a:ext cx="9144000" cy="2038351"/>
          </a:xfrm>
          <a:prstGeom prst="round2SameRect">
            <a:avLst>
              <a:gd name="adj1" fmla="val 9657"/>
              <a:gd name="adj2" fmla="val 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 Box 12"/>
          <p:cNvSpPr txBox="1">
            <a:spLocks noChangeArrowheads="1"/>
          </p:cNvSpPr>
          <p:nvPr/>
        </p:nvSpPr>
        <p:spPr bwMode="auto">
          <a:xfrm>
            <a:off x="3852804" y="5220555"/>
            <a:ext cx="1274708" cy="584775"/>
          </a:xfrm>
          <a:prstGeom prst="rect">
            <a:avLst/>
          </a:prstGeom>
          <a:noFill/>
          <a:ln w="9525">
            <a:noFill/>
            <a:miter lim="800000"/>
            <a:headEnd/>
            <a:tailEnd/>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defPPr>
              <a:defRPr lang="zh-CN"/>
            </a:defPPr>
            <a:lvl1pPr>
              <a:defRPr sz="4000" b="1" spc="50">
                <a:ln w="11430"/>
                <a:solidFill>
                  <a:srgbClr val="FF0000"/>
                </a:solidFill>
                <a:latin typeface="微软雅黑" pitchFamily="34" charset="-122"/>
                <a:ea typeface="微软雅黑" pitchFamily="34" charset="-122"/>
              </a:defRPr>
            </a:lvl1pPr>
          </a:lstStyle>
          <a:p>
            <a:r>
              <a:rPr lang="zh-CN" altLang="en-US" sz="3200" dirty="0" smtClean="0">
                <a:solidFill>
                  <a:srgbClr val="0000FF"/>
                </a:solidFill>
                <a:effectLst>
                  <a:outerShdw blurRad="38100" dist="38100" dir="2700000" algn="tl">
                    <a:srgbClr val="000000">
                      <a:alpha val="43137"/>
                    </a:srgbClr>
                  </a:outerShdw>
                </a:effectLst>
              </a:rPr>
              <a:t>景  宁</a:t>
            </a:r>
            <a:endParaRPr lang="zh-CN" altLang="en-US" sz="3200" dirty="0">
              <a:solidFill>
                <a:srgbClr val="0000FF"/>
              </a:solidFill>
              <a:effectLst>
                <a:outerShdw blurRad="38100" dist="38100" dir="2700000" algn="tl">
                  <a:srgbClr val="000000">
                    <a:alpha val="43137"/>
                  </a:srgbClr>
                </a:outerShdw>
              </a:effectLst>
            </a:endParaRPr>
          </a:p>
        </p:txBody>
      </p:sp>
      <p:sp>
        <p:nvSpPr>
          <p:cNvPr id="9" name="Text Box 13"/>
          <p:cNvSpPr txBox="1">
            <a:spLocks noChangeArrowheads="1"/>
          </p:cNvSpPr>
          <p:nvPr/>
        </p:nvSpPr>
        <p:spPr bwMode="auto">
          <a:xfrm>
            <a:off x="2922877" y="6023094"/>
            <a:ext cx="3345413" cy="523228"/>
          </a:xfrm>
          <a:prstGeom prst="rect">
            <a:avLst/>
          </a:prstGeom>
          <a:noFill/>
          <a:ln w="9525">
            <a:noFill/>
            <a:miter lim="800000"/>
            <a:headEnd/>
            <a:tailEnd/>
          </a:ln>
        </p:spPr>
        <p:txBody>
          <a:bodyPr wrap="square" lIns="91448" tIns="45724" rIns="91448" bIns="45724">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defRPr/>
            </a:pPr>
            <a:r>
              <a:rPr lang="en-US" altLang="zh-CN" sz="2800" b="1" dirty="0" smtClean="0">
                <a:ln w="11430"/>
                <a:effectLst>
                  <a:outerShdw blurRad="38100" dist="38100" dir="2700000" algn="tl">
                    <a:srgbClr val="000000">
                      <a:alpha val="43137"/>
                    </a:srgbClr>
                  </a:outerShdw>
                </a:effectLst>
                <a:latin typeface="微软雅黑" pitchFamily="34" charset="-122"/>
                <a:ea typeface="微软雅黑" pitchFamily="34" charset="-122"/>
              </a:rPr>
              <a:t>2014</a:t>
            </a:r>
            <a:r>
              <a:rPr lang="zh-CN" altLang="en-US" sz="2800" b="1" dirty="0" smtClean="0">
                <a:ln w="11430"/>
                <a:effectLst>
                  <a:outerShdw blurRad="38100" dist="38100" dir="2700000" algn="tl">
                    <a:srgbClr val="000000">
                      <a:alpha val="43137"/>
                    </a:srgbClr>
                  </a:outerShdw>
                </a:effectLst>
                <a:latin typeface="微软雅黑" pitchFamily="34" charset="-122"/>
                <a:ea typeface="微软雅黑" pitchFamily="34" charset="-122"/>
              </a:rPr>
              <a:t>年</a:t>
            </a:r>
            <a:r>
              <a:rPr lang="en-US" altLang="zh-CN" sz="2800" b="1" dirty="0" smtClean="0">
                <a:ln w="11430"/>
                <a:effectLst>
                  <a:outerShdw blurRad="38100" dist="38100" dir="2700000" algn="tl">
                    <a:srgbClr val="000000">
                      <a:alpha val="43137"/>
                    </a:srgbClr>
                  </a:outerShdw>
                </a:effectLst>
                <a:latin typeface="微软雅黑" pitchFamily="34" charset="-122"/>
                <a:ea typeface="微软雅黑" pitchFamily="34" charset="-122"/>
              </a:rPr>
              <a:t>9</a:t>
            </a:r>
            <a:r>
              <a:rPr lang="zh-CN" altLang="en-US" sz="2800" b="1" dirty="0" smtClean="0">
                <a:ln w="11430"/>
                <a:effectLst>
                  <a:outerShdw blurRad="38100" dist="38100" dir="2700000" algn="tl">
                    <a:srgbClr val="000000">
                      <a:alpha val="43137"/>
                    </a:srgbClr>
                  </a:outerShdw>
                </a:effectLst>
                <a:latin typeface="微软雅黑" pitchFamily="34" charset="-122"/>
                <a:ea typeface="微软雅黑" pitchFamily="34" charset="-122"/>
              </a:rPr>
              <a:t>月   </a:t>
            </a:r>
            <a:r>
              <a:rPr lang="zh-CN" altLang="en-US" sz="2800" b="1" dirty="0">
                <a:ln w="11430"/>
                <a:effectLst>
                  <a:outerShdw blurRad="38100" dist="38100" dir="2700000" algn="tl">
                    <a:srgbClr val="000000">
                      <a:alpha val="43137"/>
                    </a:srgbClr>
                  </a:outerShdw>
                </a:effectLst>
                <a:latin typeface="微软雅黑" pitchFamily="34" charset="-122"/>
                <a:ea typeface="微软雅黑" pitchFamily="34" charset="-122"/>
              </a:rPr>
              <a:t>北京</a:t>
            </a:r>
            <a:endParaRPr lang="zh-CN" altLang="en-US" sz="2800" b="1" dirty="0">
              <a:ln w="11430"/>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TextBox 11"/>
          <p:cNvSpPr txBox="1">
            <a:spLocks noChangeArrowheads="1"/>
          </p:cNvSpPr>
          <p:nvPr/>
        </p:nvSpPr>
        <p:spPr bwMode="auto">
          <a:xfrm>
            <a:off x="1223282" y="282136"/>
            <a:ext cx="3518912" cy="584775"/>
          </a:xfrm>
          <a:prstGeom prst="rect">
            <a:avLst/>
          </a:prstGeom>
          <a:noFill/>
          <a:ln w="9525">
            <a:noFill/>
            <a:miter lim="800000"/>
            <a:headEnd/>
            <a:tailEnd/>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z="3200" b="1" spc="50" dirty="0">
                <a:ln w="11430"/>
                <a:solidFill>
                  <a:srgbClr val="FF0000"/>
                </a:solidFill>
                <a:effectLst>
                  <a:outerShdw blurRad="38100" dist="38100" dir="2700000" algn="tl">
                    <a:srgbClr val="000000">
                      <a:alpha val="43137"/>
                    </a:srgbClr>
                  </a:outerShdw>
                </a:effectLst>
                <a:latin typeface="微软雅黑" pitchFamily="34" charset="-122"/>
                <a:ea typeface="微软雅黑" pitchFamily="34" charset="-122"/>
              </a:rPr>
              <a:t>国防科学技术大学</a:t>
            </a:r>
          </a:p>
        </p:txBody>
      </p:sp>
      <p:sp>
        <p:nvSpPr>
          <p:cNvPr id="15" name="TextBox 14"/>
          <p:cNvSpPr txBox="1">
            <a:spLocks noChangeArrowheads="1"/>
          </p:cNvSpPr>
          <p:nvPr/>
        </p:nvSpPr>
        <p:spPr bwMode="auto">
          <a:xfrm>
            <a:off x="1011723" y="1579357"/>
            <a:ext cx="184731" cy="584775"/>
          </a:xfrm>
          <a:prstGeom prst="rect">
            <a:avLst/>
          </a:prstGeom>
          <a:noFill/>
          <a:ln w="9525">
            <a:noFill/>
            <a:miter lim="800000"/>
            <a:headEnd/>
            <a:tailEnd/>
          </a:ln>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endParaRPr lang="zh-CN" altLang="en-US"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
        <p:nvSpPr>
          <p:cNvPr id="16" name="矩形 15"/>
          <p:cNvSpPr/>
          <p:nvPr/>
        </p:nvSpPr>
        <p:spPr>
          <a:xfrm>
            <a:off x="-14515" y="2512663"/>
            <a:ext cx="9143999" cy="988347"/>
          </a:xfrm>
          <a:prstGeom prst="rect">
            <a:avLst/>
          </a:prstGeom>
        </p:spPr>
        <p:txBody>
          <a:bodyPr>
            <a:spAutoFit/>
          </a:bodyPr>
          <a:lstStyle/>
          <a:p>
            <a:pPr algn="ctr">
              <a:lnSpc>
                <a:spcPct val="150000"/>
              </a:lnSpc>
              <a:defRPr/>
            </a:pPr>
            <a:r>
              <a:rPr lang="zh-CN" altLang="en-US"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rPr>
              <a:t>基于地理信息的泛在搜索理论和技术</a:t>
            </a:r>
            <a:endParaRPr lang="zh-CN" altLang="en-US" sz="4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pic>
        <p:nvPicPr>
          <p:cNvPr id="18" name="图片 17" descr="03.png"/>
          <p:cNvPicPr>
            <a:picLocks noChangeAspect="1"/>
          </p:cNvPicPr>
          <p:nvPr/>
        </p:nvPicPr>
        <p:blipFill>
          <a:blip r:embed="rId3"/>
          <a:srcRect/>
          <a:stretch>
            <a:fillRect/>
          </a:stretch>
        </p:blipFill>
        <p:spPr bwMode="auto">
          <a:xfrm>
            <a:off x="-1117600" y="4472441"/>
            <a:ext cx="3170237" cy="3125788"/>
          </a:xfrm>
          <a:prstGeom prst="rect">
            <a:avLst/>
          </a:prstGeom>
          <a:noFill/>
          <a:ln w="9525">
            <a:noFill/>
            <a:miter lim="800000"/>
            <a:headEnd/>
            <a:tailEnd/>
          </a:ln>
        </p:spPr>
      </p:pic>
      <p:pic>
        <p:nvPicPr>
          <p:cNvPr id="1054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71" y="-63501"/>
            <a:ext cx="1579357" cy="1579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69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CBED1E7-9738-4795-9B2F-223F1B82DA6D}" type="slidenum">
              <a:rPr lang="zh-CN" altLang="en-US" smtClean="0">
                <a:latin typeface="微软雅黑" pitchFamily="34" charset="-122"/>
                <a:ea typeface="微软雅黑" pitchFamily="34" charset="-122"/>
              </a:rPr>
              <a:pPr>
                <a:defRPr/>
              </a:pPr>
              <a:t>10</a:t>
            </a:fld>
            <a:endParaRPr lang="zh-CN" altLang="en-US">
              <a:latin typeface="微软雅黑" pitchFamily="34" charset="-122"/>
              <a:ea typeface="微软雅黑" pitchFamily="34" charset="-122"/>
            </a:endParaRPr>
          </a:p>
        </p:txBody>
      </p:sp>
      <p:sp>
        <p:nvSpPr>
          <p:cNvPr id="7" name="标题 1"/>
          <p:cNvSpPr txBox="1">
            <a:spLocks/>
          </p:cNvSpPr>
          <p:nvPr/>
        </p:nvSpPr>
        <p:spPr>
          <a:xfrm>
            <a:off x="250825" y="95340"/>
            <a:ext cx="8642350" cy="688975"/>
          </a:xfrm>
          <a:prstGeom prst="rect">
            <a:avLst/>
          </a:prstGeom>
        </p:spPr>
        <p:txBody>
          <a:bodyPr/>
          <a:lst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黑体" pitchFamily="49" charset="-122"/>
                <a:ea typeface="黑体" pitchFamily="49" charset="-122"/>
              </a:defRPr>
            </a:lvl2pPr>
            <a:lvl3pPr algn="ctr" rtl="0" eaLnBrk="0" fontAlgn="base" hangingPunct="0">
              <a:spcBef>
                <a:spcPct val="0"/>
              </a:spcBef>
              <a:spcAft>
                <a:spcPct val="0"/>
              </a:spcAft>
              <a:defRPr sz="4000" b="1">
                <a:solidFill>
                  <a:schemeClr val="bg1"/>
                </a:solidFill>
                <a:latin typeface="黑体" pitchFamily="49" charset="-122"/>
                <a:ea typeface="黑体" pitchFamily="49" charset="-122"/>
              </a:defRPr>
            </a:lvl3pPr>
            <a:lvl4pPr algn="ctr" rtl="0" eaLnBrk="0" fontAlgn="base" hangingPunct="0">
              <a:spcBef>
                <a:spcPct val="0"/>
              </a:spcBef>
              <a:spcAft>
                <a:spcPct val="0"/>
              </a:spcAft>
              <a:defRPr sz="4000" b="1">
                <a:solidFill>
                  <a:schemeClr val="bg1"/>
                </a:solidFill>
                <a:latin typeface="黑体" pitchFamily="49" charset="-122"/>
                <a:ea typeface="黑体" pitchFamily="49" charset="-122"/>
              </a:defRPr>
            </a:lvl4pPr>
            <a:lvl5pPr algn="ctr" rtl="0" eaLnBrk="0" fontAlgn="base" hangingPunct="0">
              <a:spcBef>
                <a:spcPct val="0"/>
              </a:spcBef>
              <a:spcAft>
                <a:spcPct val="0"/>
              </a:spcAft>
              <a:defRPr sz="4000" b="1">
                <a:solidFill>
                  <a:schemeClr val="bg1"/>
                </a:solidFill>
                <a:latin typeface="黑体" pitchFamily="49" charset="-122"/>
                <a:ea typeface="黑体" pitchFamily="49" charset="-122"/>
              </a:defRPr>
            </a:lvl5pPr>
            <a:lvl6pPr marL="457200" algn="ctr" rtl="0" eaLnBrk="0" fontAlgn="base" hangingPunct="0">
              <a:spcBef>
                <a:spcPct val="0"/>
              </a:spcBef>
              <a:spcAft>
                <a:spcPct val="0"/>
              </a:spcAft>
              <a:defRPr sz="4400" b="1">
                <a:solidFill>
                  <a:schemeClr val="tx1"/>
                </a:solidFill>
                <a:latin typeface="黑体" pitchFamily="49" charset="-122"/>
                <a:ea typeface="黑体" pitchFamily="49" charset="-122"/>
              </a:defRPr>
            </a:lvl6pPr>
            <a:lvl7pPr marL="914400" algn="ctr" rtl="0" eaLnBrk="0" fontAlgn="base" hangingPunct="0">
              <a:spcBef>
                <a:spcPct val="0"/>
              </a:spcBef>
              <a:spcAft>
                <a:spcPct val="0"/>
              </a:spcAft>
              <a:defRPr sz="4400" b="1">
                <a:solidFill>
                  <a:schemeClr val="tx1"/>
                </a:solidFill>
                <a:latin typeface="黑体" pitchFamily="49" charset="-122"/>
                <a:ea typeface="黑体" pitchFamily="49" charset="-122"/>
              </a:defRPr>
            </a:lvl7pPr>
            <a:lvl8pPr marL="1371600" algn="ctr" rtl="0" eaLnBrk="0" fontAlgn="base" hangingPunct="0">
              <a:spcBef>
                <a:spcPct val="0"/>
              </a:spcBef>
              <a:spcAft>
                <a:spcPct val="0"/>
              </a:spcAft>
              <a:defRPr sz="4400" b="1">
                <a:solidFill>
                  <a:schemeClr val="tx1"/>
                </a:solidFill>
                <a:latin typeface="黑体" pitchFamily="49" charset="-122"/>
                <a:ea typeface="黑体" pitchFamily="49" charset="-122"/>
              </a:defRPr>
            </a:lvl8pPr>
            <a:lvl9pPr marL="1828800" algn="ctr" rtl="0" eaLnBrk="0" fontAlgn="base" hangingPunct="0">
              <a:spcBef>
                <a:spcPct val="0"/>
              </a:spcBef>
              <a:spcAft>
                <a:spcPct val="0"/>
              </a:spcAft>
              <a:defRPr sz="4400" b="1">
                <a:solidFill>
                  <a:schemeClr val="tx1"/>
                </a:solidFill>
                <a:latin typeface="黑体" pitchFamily="49" charset="-122"/>
                <a:ea typeface="黑体" pitchFamily="49" charset="-122"/>
              </a:defRPr>
            </a:lvl9pPr>
          </a:lstStyle>
          <a:p>
            <a:r>
              <a:rPr lang="zh-CN" altLang="en-US" dirty="0">
                <a:latin typeface="微软雅黑" pitchFamily="34" charset="-122"/>
                <a:ea typeface="微软雅黑" pitchFamily="34" charset="-122"/>
              </a:rPr>
              <a:t>一</a:t>
            </a:r>
            <a:r>
              <a:rPr lang="zh-CN" altLang="en-US" dirty="0" smtClean="0">
                <a:latin typeface="微软雅黑" pitchFamily="34" charset="-122"/>
                <a:ea typeface="微软雅黑" pitchFamily="34" charset="-122"/>
              </a:rPr>
              <a:t>、研究背景</a:t>
            </a:r>
            <a:endParaRPr lang="zh-CN" altLang="en-US" kern="0" dirty="0" smtClean="0">
              <a:solidFill>
                <a:srgbClr val="FFFFFF"/>
              </a:solidFill>
              <a:latin typeface="微软雅黑" pitchFamily="34" charset="-122"/>
              <a:ea typeface="微软雅黑"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00218" y="3823747"/>
            <a:ext cx="4692958" cy="2933099"/>
          </a:xfrm>
          <a:prstGeom prst="rect">
            <a:avLst/>
          </a:prstGeom>
        </p:spPr>
      </p:pic>
      <p:pic>
        <p:nvPicPr>
          <p:cNvPr id="10" name="图片 9"/>
          <p:cNvPicPr>
            <a:picLocks noChangeAspect="1"/>
          </p:cNvPicPr>
          <p:nvPr/>
        </p:nvPicPr>
        <p:blipFill>
          <a:blip r:embed="rId3"/>
          <a:stretch>
            <a:fillRect/>
          </a:stretch>
        </p:blipFill>
        <p:spPr>
          <a:xfrm>
            <a:off x="395420" y="3799858"/>
            <a:ext cx="3672510" cy="2941602"/>
          </a:xfrm>
          <a:prstGeom prst="rect">
            <a:avLst/>
          </a:prstGeom>
        </p:spPr>
      </p:pic>
      <p:sp>
        <p:nvSpPr>
          <p:cNvPr id="9" name="TextBox 8"/>
          <p:cNvSpPr txBox="1"/>
          <p:nvPr/>
        </p:nvSpPr>
        <p:spPr>
          <a:xfrm>
            <a:off x="323410" y="930732"/>
            <a:ext cx="5544770" cy="553998"/>
          </a:xfrm>
          <a:prstGeom prst="rect">
            <a:avLst/>
          </a:prstGeom>
          <a:noFill/>
        </p:spPr>
        <p:txBody>
          <a:bodyPr wrap="square" rtlCol="0">
            <a:spAutoFit/>
          </a:bodyPr>
          <a:lstStyle/>
          <a:p>
            <a:r>
              <a:rPr lang="zh-CN" altLang="en-US" sz="3000" b="1" dirty="0" smtClean="0">
                <a:latin typeface="微软雅黑" pitchFamily="34" charset="-122"/>
                <a:ea typeface="微软雅黑" pitchFamily="34" charset="-122"/>
              </a:rPr>
              <a:t>传统地理</a:t>
            </a:r>
            <a:r>
              <a:rPr lang="zh-CN" altLang="en-US" sz="3000" b="1" dirty="0">
                <a:latin typeface="微软雅黑" pitchFamily="34" charset="-122"/>
                <a:ea typeface="微软雅黑" pitchFamily="34" charset="-122"/>
              </a:rPr>
              <a:t>信息</a:t>
            </a:r>
            <a:r>
              <a:rPr lang="zh-CN" altLang="en-US" sz="3000" b="1" dirty="0" smtClean="0">
                <a:latin typeface="微软雅黑" pitchFamily="34" charset="-122"/>
                <a:ea typeface="微软雅黑" pitchFamily="34" charset="-122"/>
              </a:rPr>
              <a:t>搜索技术的不足</a:t>
            </a:r>
            <a:endParaRPr lang="zh-CN" altLang="en-US" sz="3000" b="1" dirty="0">
              <a:latin typeface="微软雅黑" pitchFamily="34" charset="-122"/>
              <a:ea typeface="微软雅黑" pitchFamily="34" charset="-122"/>
            </a:endParaRPr>
          </a:p>
        </p:txBody>
      </p:sp>
      <p:sp>
        <p:nvSpPr>
          <p:cNvPr id="3" name="TextBox 2"/>
          <p:cNvSpPr txBox="1"/>
          <p:nvPr/>
        </p:nvSpPr>
        <p:spPr>
          <a:xfrm>
            <a:off x="323410" y="1628750"/>
            <a:ext cx="4505975" cy="523220"/>
          </a:xfrm>
          <a:prstGeom prst="rect">
            <a:avLst/>
          </a:prstGeom>
          <a:noFill/>
        </p:spPr>
        <p:txBody>
          <a:bodyPr wrap="square" rtlCol="0">
            <a:spAutoFit/>
          </a:bodyPr>
          <a:lstStyle/>
          <a:p>
            <a:r>
              <a:rPr lang="zh-CN" altLang="en-US" sz="2800" b="1" dirty="0" smtClean="0">
                <a:solidFill>
                  <a:srgbClr val="FF0000"/>
                </a:solidFill>
                <a:latin typeface="微软雅黑" pitchFamily="34" charset="-122"/>
                <a:ea typeface="微软雅黑" pitchFamily="34" charset="-122"/>
              </a:rPr>
              <a:t>基于</a:t>
            </a:r>
            <a:r>
              <a:rPr lang="en-US" altLang="zh-CN" sz="2800" b="1" dirty="0" smtClean="0">
                <a:solidFill>
                  <a:srgbClr val="FF0000"/>
                </a:solidFill>
                <a:latin typeface="微软雅黑" pitchFamily="34" charset="-122"/>
                <a:ea typeface="微软雅黑" pitchFamily="34" charset="-122"/>
              </a:rPr>
              <a:t>GIS</a:t>
            </a:r>
            <a:r>
              <a:rPr lang="zh-CN" altLang="en-US" sz="2800" b="1" dirty="0" smtClean="0">
                <a:solidFill>
                  <a:srgbClr val="FF0000"/>
                </a:solidFill>
                <a:latin typeface="微软雅黑" pitchFamily="34" charset="-122"/>
                <a:ea typeface="微软雅黑" pitchFamily="34" charset="-122"/>
              </a:rPr>
              <a:t>的地理信息查询：</a:t>
            </a:r>
            <a:endParaRPr lang="zh-CN" altLang="en-US" sz="2800" b="1" dirty="0">
              <a:solidFill>
                <a:srgbClr val="FF0000"/>
              </a:solidFill>
              <a:latin typeface="微软雅黑" pitchFamily="34" charset="-122"/>
              <a:ea typeface="微软雅黑" pitchFamily="34" charset="-122"/>
            </a:endParaRPr>
          </a:p>
        </p:txBody>
      </p:sp>
      <p:sp>
        <p:nvSpPr>
          <p:cNvPr id="11" name="文本框 11"/>
          <p:cNvSpPr txBox="1"/>
          <p:nvPr/>
        </p:nvSpPr>
        <p:spPr>
          <a:xfrm>
            <a:off x="765595" y="2204830"/>
            <a:ext cx="8127580" cy="147732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对用户的知识背景要求较高</a:t>
            </a:r>
            <a:endParaRPr lang="en-US" altLang="zh-CN" sz="2000" dirty="0" smtClean="0">
              <a:solidFill>
                <a:srgbClr val="000000"/>
              </a:solidFill>
              <a:latin typeface="微软雅黑" pitchFamily="34" charset="-122"/>
              <a:ea typeface="微软雅黑" pitchFamily="34" charset="-122"/>
            </a:endParaRPr>
          </a:p>
          <a:p>
            <a:pPr marL="342900"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依赖于“自身”的数据，数据类型、关联信息、数据现势性受限</a:t>
            </a:r>
            <a:endParaRPr lang="en-US" altLang="zh-CN" sz="2000" dirty="0" smtClean="0">
              <a:solidFill>
                <a:srgbClr val="000000"/>
              </a:solidFill>
              <a:latin typeface="微软雅黑" pitchFamily="34" charset="-122"/>
              <a:ea typeface="微软雅黑" pitchFamily="34" charset="-122"/>
            </a:endParaRPr>
          </a:p>
          <a:p>
            <a:pPr marL="342900"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对时空语义支持较弱</a:t>
            </a:r>
            <a:endParaRPr lang="zh-CN" altLang="en-US" sz="20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411135570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899490" y="2060810"/>
            <a:ext cx="7578871" cy="2862322"/>
          </a:xfrm>
          <a:prstGeom prst="rect">
            <a:avLst/>
          </a:prstGeom>
        </p:spPr>
        <p:txBody>
          <a:bodyPr wrap="square">
            <a:spAutoFit/>
          </a:bodyPr>
          <a:lstStyle/>
          <a:p>
            <a:pPr marL="342900" lvl="1"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客户端计算能力要求</a:t>
            </a:r>
            <a:endParaRPr lang="en-US" altLang="zh-CN" sz="2000" dirty="0" smtClean="0">
              <a:solidFill>
                <a:srgbClr val="000000"/>
              </a:solidFill>
              <a:latin typeface="微软雅黑" pitchFamily="34" charset="-122"/>
              <a:ea typeface="微软雅黑" pitchFamily="34" charset="-122"/>
            </a:endParaRPr>
          </a:p>
          <a:p>
            <a:pPr marL="342900" lvl="1"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电子地图版权保护与</a:t>
            </a:r>
            <a:r>
              <a:rPr lang="en-US" altLang="zh-CN" sz="2000" dirty="0">
                <a:solidFill>
                  <a:srgbClr val="000000"/>
                </a:solidFill>
                <a:latin typeface="微软雅黑" pitchFamily="34" charset="-122"/>
                <a:ea typeface="微软雅黑" pitchFamily="34" charset="-122"/>
              </a:rPr>
              <a:t>POI</a:t>
            </a:r>
            <a:r>
              <a:rPr lang="zh-CN" altLang="en-US" sz="2000" dirty="0">
                <a:solidFill>
                  <a:srgbClr val="000000"/>
                </a:solidFill>
                <a:latin typeface="微软雅黑" pitchFamily="34" charset="-122"/>
                <a:ea typeface="微软雅黑" pitchFamily="34" charset="-122"/>
              </a:rPr>
              <a:t>数据</a:t>
            </a:r>
            <a:r>
              <a:rPr lang="zh-CN" altLang="en-US" sz="2000" dirty="0" smtClean="0">
                <a:solidFill>
                  <a:srgbClr val="000000"/>
                </a:solidFill>
                <a:latin typeface="微软雅黑" pitchFamily="34" charset="-122"/>
                <a:ea typeface="微软雅黑" pitchFamily="34" charset="-122"/>
              </a:rPr>
              <a:t>维护</a:t>
            </a:r>
            <a:endParaRPr lang="en-US" altLang="zh-CN" sz="2000" dirty="0" smtClean="0">
              <a:solidFill>
                <a:srgbClr val="000000"/>
              </a:solidFill>
              <a:latin typeface="微软雅黑" pitchFamily="34" charset="-122"/>
              <a:ea typeface="微软雅黑" pitchFamily="34" charset="-122"/>
            </a:endParaRPr>
          </a:p>
          <a:p>
            <a:pPr marL="342900" lvl="1"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互联网</a:t>
            </a:r>
            <a:r>
              <a:rPr lang="zh-CN" altLang="en-US" sz="2000" dirty="0">
                <a:solidFill>
                  <a:srgbClr val="000000"/>
                </a:solidFill>
                <a:latin typeface="微软雅黑" pitchFamily="34" charset="-122"/>
                <a:ea typeface="微软雅黑" pitchFamily="34" charset="-122"/>
              </a:rPr>
              <a:t>实时</a:t>
            </a:r>
            <a:r>
              <a:rPr lang="zh-CN" altLang="en-US" sz="2000" dirty="0" smtClean="0">
                <a:solidFill>
                  <a:srgbClr val="000000"/>
                </a:solidFill>
                <a:latin typeface="微软雅黑" pitchFamily="34" charset="-122"/>
                <a:ea typeface="微软雅黑" pitchFamily="34" charset="-122"/>
              </a:rPr>
              <a:t>信息、关联信息搜索能力较弱</a:t>
            </a:r>
            <a:endParaRPr lang="en-US" altLang="zh-CN" sz="2000" dirty="0" smtClean="0">
              <a:solidFill>
                <a:srgbClr val="000000"/>
              </a:solidFill>
              <a:latin typeface="微软雅黑" pitchFamily="34" charset="-122"/>
              <a:ea typeface="微软雅黑" pitchFamily="34" charset="-122"/>
            </a:endParaRPr>
          </a:p>
          <a:p>
            <a:pPr marL="342900" lvl="1"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大规模移动位置管理、计算、并发访问、客户端展示性能较低</a:t>
            </a:r>
            <a:endParaRPr lang="en-US" altLang="zh-CN" sz="2000" dirty="0" smtClean="0">
              <a:solidFill>
                <a:srgbClr val="000000"/>
              </a:solidFill>
              <a:latin typeface="微软雅黑" pitchFamily="34" charset="-122"/>
              <a:ea typeface="微软雅黑" pitchFamily="34" charset="-122"/>
            </a:endParaRPr>
          </a:p>
          <a:p>
            <a:pPr marL="342900" lvl="1" indent="-342900">
              <a:lnSpc>
                <a:spcPct val="150000"/>
              </a:lnSpc>
              <a:buFont typeface="Arial" panose="020B0604020202020204" pitchFamily="34" charset="0"/>
              <a:buChar char="•"/>
            </a:pPr>
            <a:endParaRPr lang="en-US" altLang="zh-CN" sz="2000" dirty="0" smtClean="0">
              <a:solidFill>
                <a:srgbClr val="000000"/>
              </a:solidFill>
              <a:latin typeface="微软雅黑" pitchFamily="34" charset="-122"/>
              <a:ea typeface="微软雅黑" pitchFamily="34" charset="-122"/>
            </a:endParaRPr>
          </a:p>
          <a:p>
            <a:pPr marL="342900" lvl="1" indent="-342900">
              <a:lnSpc>
                <a:spcPct val="150000"/>
              </a:lnSpc>
              <a:buFont typeface="Arial" panose="020B0604020202020204" pitchFamily="34" charset="0"/>
              <a:buChar char="•"/>
            </a:pPr>
            <a:endParaRPr lang="en-US" altLang="zh-CN" sz="2000" dirty="0">
              <a:solidFill>
                <a:srgbClr val="000000"/>
              </a:solidFill>
              <a:latin typeface="微软雅黑" pitchFamily="34" charset="-122"/>
              <a:ea typeface="微软雅黑" pitchFamily="34" charset="-122"/>
            </a:endParaRPr>
          </a:p>
        </p:txBody>
      </p:sp>
      <p:sp>
        <p:nvSpPr>
          <p:cNvPr id="3" name="标题 2"/>
          <p:cNvSpPr>
            <a:spLocks noGrp="1"/>
          </p:cNvSpPr>
          <p:nvPr>
            <p:ph type="title"/>
          </p:nvPr>
        </p:nvSpPr>
        <p:spPr/>
        <p:txBody>
          <a:bodyPr/>
          <a:lstStyle/>
          <a:p>
            <a:r>
              <a:rPr lang="zh-CN" altLang="en-US" dirty="0">
                <a:latin typeface="微软雅黑" pitchFamily="34" charset="-122"/>
                <a:ea typeface="微软雅黑" pitchFamily="34" charset="-122"/>
              </a:rPr>
              <a:t>一</a:t>
            </a:r>
            <a:r>
              <a:rPr lang="zh-CN" altLang="en-US" dirty="0" smtClean="0">
                <a:latin typeface="微软雅黑" pitchFamily="34" charset="-122"/>
                <a:ea typeface="微软雅黑" pitchFamily="34" charset="-122"/>
              </a:rPr>
              <a:t>、研究背景</a:t>
            </a:r>
            <a:endParaRPr lang="zh-CN" altLang="en-US" dirty="0">
              <a:solidFill>
                <a:srgbClr val="FFFFFF"/>
              </a:solidFill>
              <a:latin typeface="微软雅黑" pitchFamily="34" charset="-122"/>
              <a:ea typeface="微软雅黑" pitchFamily="34" charset="-122"/>
            </a:endParaRPr>
          </a:p>
        </p:txBody>
      </p:sp>
      <p:sp>
        <p:nvSpPr>
          <p:cNvPr id="9" name="TextBox 8"/>
          <p:cNvSpPr txBox="1"/>
          <p:nvPr/>
        </p:nvSpPr>
        <p:spPr>
          <a:xfrm>
            <a:off x="323410" y="930732"/>
            <a:ext cx="5544770" cy="553998"/>
          </a:xfrm>
          <a:prstGeom prst="rect">
            <a:avLst/>
          </a:prstGeom>
          <a:noFill/>
        </p:spPr>
        <p:txBody>
          <a:bodyPr wrap="square" rtlCol="0">
            <a:spAutoFit/>
          </a:bodyPr>
          <a:lstStyle/>
          <a:p>
            <a:r>
              <a:rPr lang="zh-CN" altLang="en-US" sz="3000" b="1" dirty="0" smtClean="0">
                <a:latin typeface="微软雅黑" pitchFamily="34" charset="-122"/>
                <a:ea typeface="微软雅黑" pitchFamily="34" charset="-122"/>
              </a:rPr>
              <a:t>传统地理</a:t>
            </a:r>
            <a:r>
              <a:rPr lang="zh-CN" altLang="en-US" sz="3000" b="1" dirty="0">
                <a:latin typeface="微软雅黑" pitchFamily="34" charset="-122"/>
                <a:ea typeface="微软雅黑" pitchFamily="34" charset="-122"/>
              </a:rPr>
              <a:t>信息</a:t>
            </a:r>
            <a:r>
              <a:rPr lang="zh-CN" altLang="en-US" sz="3000" b="1" dirty="0" smtClean="0">
                <a:latin typeface="微软雅黑" pitchFamily="34" charset="-122"/>
                <a:ea typeface="微软雅黑" pitchFamily="34" charset="-122"/>
              </a:rPr>
              <a:t>搜索技术的不足</a:t>
            </a:r>
            <a:endParaRPr lang="zh-CN" altLang="en-US" sz="3000" b="1" dirty="0">
              <a:latin typeface="微软雅黑" pitchFamily="34" charset="-122"/>
              <a:ea typeface="微软雅黑" pitchFamily="34" charset="-122"/>
            </a:endParaRPr>
          </a:p>
        </p:txBody>
      </p:sp>
      <p:sp>
        <p:nvSpPr>
          <p:cNvPr id="10" name="TextBox 9"/>
          <p:cNvSpPr txBox="1"/>
          <p:nvPr/>
        </p:nvSpPr>
        <p:spPr>
          <a:xfrm>
            <a:off x="395420" y="1609600"/>
            <a:ext cx="2232310" cy="523220"/>
          </a:xfrm>
          <a:prstGeom prst="rect">
            <a:avLst/>
          </a:prstGeom>
          <a:noFill/>
        </p:spPr>
        <p:txBody>
          <a:bodyPr wrap="square" rtlCol="0">
            <a:spAutoFit/>
          </a:bodyPr>
          <a:lstStyle/>
          <a:p>
            <a:r>
              <a:rPr lang="zh-CN" altLang="en-US" sz="2800" b="1" dirty="0" smtClean="0">
                <a:solidFill>
                  <a:srgbClr val="FF0000"/>
                </a:solidFill>
                <a:latin typeface="微软雅黑" pitchFamily="34" charset="-122"/>
                <a:ea typeface="微软雅黑" pitchFamily="34" charset="-122"/>
              </a:rPr>
              <a:t>位置服务：</a:t>
            </a:r>
            <a:endParaRPr lang="zh-CN" altLang="en-US" sz="2800" b="1" dirty="0">
              <a:solidFill>
                <a:srgbClr val="FF0000"/>
              </a:solidFill>
              <a:latin typeface="微软雅黑" pitchFamily="34" charset="-122"/>
              <a:ea typeface="微软雅黑" pitchFamily="34" charset="-122"/>
            </a:endParaRPr>
          </a:p>
        </p:txBody>
      </p:sp>
      <p:grpSp>
        <p:nvGrpSpPr>
          <p:cNvPr id="5" name="组合 4"/>
          <p:cNvGrpSpPr/>
          <p:nvPr/>
        </p:nvGrpSpPr>
        <p:grpSpPr>
          <a:xfrm>
            <a:off x="701281" y="4149100"/>
            <a:ext cx="7687249" cy="2520350"/>
            <a:chOff x="323410" y="3707515"/>
            <a:chExt cx="8244982" cy="3036888"/>
          </a:xfrm>
        </p:grpSpPr>
        <p:pic>
          <p:nvPicPr>
            <p:cNvPr id="3074" name="图片 3" descr="说明: C:\Users\wuy\AppData\Roaming\Tencent\Users\81662550\QQ\WinTemp\RichOle\FCDA4O_0@ZRTHMTRJDW1JD1.jpg"/>
            <p:cNvPicPr>
              <a:picLocks noChangeAspect="1" noChangeArrowheads="1"/>
            </p:cNvPicPr>
            <p:nvPr/>
          </p:nvPicPr>
          <p:blipFill>
            <a:blip r:embed="rId3">
              <a:extLst>
                <a:ext uri="{28A0092B-C50C-407E-A947-70E740481C1C}">
                  <a14:useLocalDpi xmlns:a14="http://schemas.microsoft.com/office/drawing/2010/main" val="0"/>
                </a:ext>
              </a:extLst>
            </a:blip>
            <a:srcRect l="10371" r="227"/>
            <a:stretch>
              <a:fillRect/>
            </a:stretch>
          </p:blipFill>
          <p:spPr bwMode="auto">
            <a:xfrm>
              <a:off x="323410" y="3717040"/>
              <a:ext cx="2544763" cy="302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descr="19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2275" y="3707515"/>
              <a:ext cx="2009775"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050" y="3717039"/>
              <a:ext cx="3636342" cy="3027363"/>
            </a:xfrm>
            <a:prstGeom prst="rect">
              <a:avLst/>
            </a:prstGeom>
          </p:spPr>
        </p:pic>
      </p:grpSp>
    </p:spTree>
    <p:extLst>
      <p:ext uri="{BB962C8B-B14F-4D97-AF65-F5344CB8AC3E}">
        <p14:creationId xmlns:p14="http://schemas.microsoft.com/office/powerpoint/2010/main" val="394306919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latin typeface="微软雅黑" pitchFamily="34" charset="-122"/>
                <a:ea typeface="微软雅黑" pitchFamily="34" charset="-122"/>
              </a:rPr>
              <a:t>一、研究背景</a:t>
            </a:r>
            <a:endParaRPr lang="zh-CN" altLang="en-US" dirty="0">
              <a:latin typeface="微软雅黑" pitchFamily="34" charset="-122"/>
              <a:ea typeface="微软雅黑" pitchFamily="34" charset="-122"/>
            </a:endParaRPr>
          </a:p>
        </p:txBody>
      </p:sp>
      <p:sp>
        <p:nvSpPr>
          <p:cNvPr id="2" name="TextBox 1"/>
          <p:cNvSpPr txBox="1"/>
          <p:nvPr/>
        </p:nvSpPr>
        <p:spPr>
          <a:xfrm>
            <a:off x="467430" y="930732"/>
            <a:ext cx="3384470" cy="553998"/>
          </a:xfrm>
          <a:prstGeom prst="rect">
            <a:avLst/>
          </a:prstGeom>
          <a:noFill/>
        </p:spPr>
        <p:txBody>
          <a:bodyPr wrap="square" rtlCol="0">
            <a:spAutoFit/>
          </a:bodyPr>
          <a:lstStyle/>
          <a:p>
            <a:r>
              <a:rPr lang="zh-CN" altLang="en-US" sz="3000" b="1" dirty="0">
                <a:latin typeface="微软雅黑" pitchFamily="34" charset="-122"/>
                <a:ea typeface="微软雅黑" pitchFamily="34" charset="-122"/>
              </a:rPr>
              <a:t>地理</a:t>
            </a:r>
            <a:r>
              <a:rPr lang="zh-CN" altLang="en-US" sz="3000" b="1" dirty="0" smtClean="0">
                <a:latin typeface="微软雅黑" pitchFamily="34" charset="-122"/>
                <a:ea typeface="微软雅黑" pitchFamily="34" charset="-122"/>
              </a:rPr>
              <a:t>信息搜索演变</a:t>
            </a:r>
            <a:endParaRPr lang="zh-CN" altLang="en-US" sz="3000" b="1" dirty="0">
              <a:latin typeface="微软雅黑" pitchFamily="34" charset="-122"/>
              <a:ea typeface="微软雅黑" pitchFamily="34" charset="-122"/>
            </a:endParaRPr>
          </a:p>
        </p:txBody>
      </p:sp>
      <p:sp>
        <p:nvSpPr>
          <p:cNvPr id="3" name="TextBox 2"/>
          <p:cNvSpPr txBox="1"/>
          <p:nvPr/>
        </p:nvSpPr>
        <p:spPr>
          <a:xfrm>
            <a:off x="4454763" y="961510"/>
            <a:ext cx="1845478" cy="523220"/>
          </a:xfrm>
          <a:prstGeom prst="rect">
            <a:avLst/>
          </a:prstGeom>
          <a:noFill/>
        </p:spPr>
        <p:txBody>
          <a:bodyPr wrap="square" rtlCol="0">
            <a:spAutoFit/>
          </a:bodyPr>
          <a:lstStyle/>
          <a:p>
            <a:r>
              <a:rPr lang="zh-CN" altLang="en-US" sz="2800" b="1" dirty="0" smtClean="0">
                <a:solidFill>
                  <a:srgbClr val="FF0000"/>
                </a:solidFill>
                <a:latin typeface="微软雅黑" pitchFamily="34" charset="-122"/>
                <a:ea typeface="微软雅黑" pitchFamily="34" charset="-122"/>
              </a:rPr>
              <a:t>发展</a:t>
            </a:r>
            <a:endParaRPr lang="zh-CN" altLang="en-US" sz="2800" b="1" dirty="0">
              <a:solidFill>
                <a:srgbClr val="FF0000"/>
              </a:solidFill>
              <a:latin typeface="微软雅黑" pitchFamily="34" charset="-122"/>
              <a:ea typeface="微软雅黑" pitchFamily="34" charset="-122"/>
            </a:endParaRPr>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420" y="4496457"/>
            <a:ext cx="3456480" cy="216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827480" y="1525848"/>
            <a:ext cx="2520350" cy="2939266"/>
          </a:xfrm>
          <a:prstGeom prst="rect">
            <a:avLst/>
          </a:prstGeom>
          <a:noFill/>
        </p:spPr>
        <p:txBody>
          <a:bodyPr wrap="square" rtlCol="0">
            <a:spAutoFit/>
          </a:bodyPr>
          <a:lstStyle/>
          <a:p>
            <a:pPr>
              <a:lnSpc>
                <a:spcPct val="125000"/>
              </a:lnSpc>
            </a:pPr>
            <a:r>
              <a:rPr lang="zh-CN" altLang="en-US" sz="2800" b="1" dirty="0" smtClean="0">
                <a:latin typeface="微软雅黑" pitchFamily="34" charset="-122"/>
                <a:ea typeface="微软雅黑" pitchFamily="34" charset="-122"/>
              </a:rPr>
              <a:t>传统：</a:t>
            </a:r>
            <a:endParaRPr lang="en-US" altLang="zh-CN" sz="2800" b="1" dirty="0" smtClean="0">
              <a:latin typeface="微软雅黑" pitchFamily="34" charset="-122"/>
              <a:ea typeface="微软雅黑" pitchFamily="34" charset="-122"/>
            </a:endParaRPr>
          </a:p>
          <a:p>
            <a:pPr marL="342900" indent="-342900">
              <a:lnSpc>
                <a:spcPct val="125000"/>
              </a:lnSpc>
              <a:buFont typeface="Wingdings" pitchFamily="2" charset="2"/>
              <a:buChar char="l"/>
            </a:pPr>
            <a:r>
              <a:rPr lang="zh-CN" altLang="en-US" sz="2400" dirty="0" smtClean="0">
                <a:latin typeface="微软雅黑" pitchFamily="34" charset="-122"/>
                <a:ea typeface="微软雅黑" pitchFamily="34" charset="-122"/>
              </a:rPr>
              <a:t>搜地图</a:t>
            </a:r>
            <a:endParaRPr lang="en-US" altLang="zh-CN" sz="2400" dirty="0" smtClean="0">
              <a:latin typeface="微软雅黑" pitchFamily="34" charset="-122"/>
              <a:ea typeface="微软雅黑" pitchFamily="34" charset="-122"/>
            </a:endParaRPr>
          </a:p>
          <a:p>
            <a:pPr marL="342900" indent="-342900">
              <a:lnSpc>
                <a:spcPct val="125000"/>
              </a:lnSpc>
              <a:buFont typeface="Wingdings" pitchFamily="2" charset="2"/>
              <a:buChar char="l"/>
            </a:pPr>
            <a:r>
              <a:rPr lang="zh-CN" altLang="en-US" sz="2400" dirty="0">
                <a:latin typeface="微软雅黑" pitchFamily="34" charset="-122"/>
                <a:ea typeface="微软雅黑" pitchFamily="34" charset="-122"/>
              </a:rPr>
              <a:t>搜</a:t>
            </a:r>
            <a:r>
              <a:rPr lang="zh-CN" altLang="en-US" sz="2400" dirty="0" smtClean="0">
                <a:latin typeface="微软雅黑" pitchFamily="34" charset="-122"/>
                <a:ea typeface="微软雅黑" pitchFamily="34" charset="-122"/>
              </a:rPr>
              <a:t>位置</a:t>
            </a:r>
            <a:endParaRPr lang="en-US" altLang="zh-CN" sz="2400" dirty="0" smtClean="0">
              <a:latin typeface="微软雅黑" pitchFamily="34" charset="-122"/>
              <a:ea typeface="微软雅黑" pitchFamily="34" charset="-122"/>
            </a:endParaRPr>
          </a:p>
          <a:p>
            <a:pPr marL="342900" indent="-342900">
              <a:lnSpc>
                <a:spcPct val="125000"/>
              </a:lnSpc>
              <a:buFont typeface="Wingdings" pitchFamily="2" charset="2"/>
              <a:buChar char="l"/>
            </a:pPr>
            <a:r>
              <a:rPr lang="zh-CN" altLang="en-US" sz="2400" dirty="0" smtClean="0">
                <a:latin typeface="微软雅黑" pitchFamily="34" charset="-122"/>
                <a:ea typeface="微软雅黑" pitchFamily="34" charset="-122"/>
              </a:rPr>
              <a:t>搜数据（</a:t>
            </a:r>
            <a:r>
              <a:rPr lang="en-US" altLang="zh-CN" sz="2400" dirty="0" smtClean="0">
                <a:latin typeface="微软雅黑" pitchFamily="34" charset="-122"/>
                <a:ea typeface="微软雅黑" pitchFamily="34" charset="-122"/>
              </a:rPr>
              <a:t>Web</a:t>
            </a:r>
            <a:r>
              <a:rPr lang="zh-CN" altLang="en-US" sz="2400" dirty="0" smtClean="0">
                <a:latin typeface="微软雅黑" pitchFamily="34" charset="-122"/>
                <a:ea typeface="微软雅黑" pitchFamily="34" charset="-122"/>
              </a:rPr>
              <a:t>、多媒体、</a:t>
            </a:r>
            <a:r>
              <a:rPr lang="en-US" altLang="zh-CN" sz="2400" dirty="0" smtClean="0">
                <a:latin typeface="微软雅黑" pitchFamily="34" charset="-122"/>
                <a:ea typeface="微软雅黑" pitchFamily="34" charset="-122"/>
              </a:rPr>
              <a:t>GIS</a:t>
            </a:r>
            <a:r>
              <a:rPr lang="zh-CN" altLang="en-US" sz="2400" dirty="0" smtClean="0">
                <a:latin typeface="微软雅黑" pitchFamily="34" charset="-122"/>
                <a:ea typeface="微软雅黑" pitchFamily="34" charset="-122"/>
              </a:rPr>
              <a:t>）</a:t>
            </a:r>
            <a:endParaRPr lang="en-US" altLang="zh-CN" sz="2400" dirty="0" smtClean="0">
              <a:latin typeface="微软雅黑" pitchFamily="34" charset="-122"/>
              <a:ea typeface="微软雅黑" pitchFamily="34" charset="-122"/>
            </a:endParaRPr>
          </a:p>
          <a:p>
            <a:pPr>
              <a:lnSpc>
                <a:spcPct val="125000"/>
              </a:lnSpc>
            </a:pPr>
            <a:endParaRPr lang="zh-CN" altLang="en-US" sz="2400" dirty="0">
              <a:latin typeface="微软雅黑" pitchFamily="34" charset="-122"/>
              <a:ea typeface="微软雅黑" pitchFamily="34" charset="-122"/>
            </a:endParaRPr>
          </a:p>
        </p:txBody>
      </p:sp>
      <p:grpSp>
        <p:nvGrpSpPr>
          <p:cNvPr id="9" name="组合 8"/>
          <p:cNvGrpSpPr/>
          <p:nvPr/>
        </p:nvGrpSpPr>
        <p:grpSpPr>
          <a:xfrm>
            <a:off x="4716021" y="1484730"/>
            <a:ext cx="3528489" cy="5103051"/>
            <a:chOff x="4932050" y="1525848"/>
            <a:chExt cx="3240450" cy="5103051"/>
          </a:xfrm>
        </p:grpSpPr>
        <p:sp>
          <p:nvSpPr>
            <p:cNvPr id="7" name="TextBox 6"/>
            <p:cNvSpPr txBox="1"/>
            <p:nvPr/>
          </p:nvSpPr>
          <p:spPr>
            <a:xfrm>
              <a:off x="4932050" y="1525848"/>
              <a:ext cx="3240450" cy="3400931"/>
            </a:xfrm>
            <a:prstGeom prst="rect">
              <a:avLst/>
            </a:prstGeom>
            <a:noFill/>
          </p:spPr>
          <p:txBody>
            <a:bodyPr wrap="square" rtlCol="0">
              <a:spAutoFit/>
            </a:bodyPr>
            <a:lstStyle/>
            <a:p>
              <a:pPr>
                <a:lnSpc>
                  <a:spcPct val="125000"/>
                </a:lnSpc>
              </a:pPr>
              <a:r>
                <a:rPr lang="zh-CN" altLang="en-US" sz="2800" b="1" dirty="0" smtClean="0">
                  <a:solidFill>
                    <a:srgbClr val="FF0000"/>
                  </a:solidFill>
                  <a:latin typeface="微软雅黑" pitchFamily="34" charset="-122"/>
                  <a:ea typeface="微软雅黑" pitchFamily="34" charset="-122"/>
                </a:rPr>
                <a:t>需求：</a:t>
              </a:r>
              <a:endParaRPr lang="en-US" altLang="zh-CN" sz="2800" b="1" dirty="0" smtClean="0">
                <a:solidFill>
                  <a:srgbClr val="FF0000"/>
                </a:solidFill>
                <a:latin typeface="微软雅黑" pitchFamily="34" charset="-122"/>
                <a:ea typeface="微软雅黑" pitchFamily="34" charset="-122"/>
              </a:endParaRPr>
            </a:p>
            <a:p>
              <a:pPr marL="342900" indent="-342900">
                <a:lnSpc>
                  <a:spcPct val="125000"/>
                </a:lnSpc>
                <a:buFont typeface="Wingdings" pitchFamily="2" charset="2"/>
                <a:buChar char="l"/>
              </a:pPr>
              <a:r>
                <a:rPr lang="zh-CN" altLang="en-US" sz="2400" dirty="0" smtClean="0">
                  <a:latin typeface="微软雅黑" pitchFamily="34" charset="-122"/>
                  <a:ea typeface="微软雅黑" pitchFamily="34" charset="-122"/>
                </a:rPr>
                <a:t>个性化</a:t>
              </a:r>
              <a:endParaRPr lang="en-US" altLang="zh-CN" sz="2400" dirty="0" smtClean="0">
                <a:latin typeface="微软雅黑" pitchFamily="34" charset="-122"/>
                <a:ea typeface="微软雅黑" pitchFamily="34" charset="-122"/>
              </a:endParaRPr>
            </a:p>
            <a:p>
              <a:pPr marL="342900" indent="-342900">
                <a:lnSpc>
                  <a:spcPct val="125000"/>
                </a:lnSpc>
                <a:buFont typeface="Wingdings" pitchFamily="2" charset="2"/>
                <a:buChar char="l"/>
              </a:pPr>
              <a:r>
                <a:rPr lang="zh-CN" altLang="en-US" sz="2400" dirty="0" smtClean="0">
                  <a:latin typeface="微软雅黑" pitchFamily="34" charset="-122"/>
                  <a:ea typeface="微软雅黑" pitchFamily="34" charset="-122"/>
                </a:rPr>
                <a:t>以地理位置为纽带，跨源、跨形态、跨属性关联综合搜索</a:t>
              </a:r>
              <a:endParaRPr lang="en-US" altLang="zh-CN" sz="2400" dirty="0" smtClean="0">
                <a:latin typeface="微软雅黑" pitchFamily="34" charset="-122"/>
                <a:ea typeface="微软雅黑" pitchFamily="34" charset="-122"/>
              </a:endParaRPr>
            </a:p>
            <a:p>
              <a:pPr marL="342900" indent="-342900">
                <a:lnSpc>
                  <a:spcPct val="125000"/>
                </a:lnSpc>
                <a:buFont typeface="Wingdings" pitchFamily="2" charset="2"/>
                <a:buChar char="l"/>
              </a:pPr>
              <a:r>
                <a:rPr lang="zh-CN" altLang="en-US" sz="2400" dirty="0" smtClean="0">
                  <a:latin typeface="微软雅黑" pitchFamily="34" charset="-122"/>
                  <a:ea typeface="微软雅黑" pitchFamily="34" charset="-122"/>
                </a:rPr>
                <a:t>智能</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知识搜索</a:t>
              </a:r>
              <a:endParaRPr lang="en-US" altLang="zh-CN" sz="2400" dirty="0" smtClean="0">
                <a:latin typeface="微软雅黑" pitchFamily="34" charset="-122"/>
                <a:ea typeface="微软雅黑" pitchFamily="34" charset="-122"/>
              </a:endParaRPr>
            </a:p>
            <a:p>
              <a:pPr>
                <a:lnSpc>
                  <a:spcPct val="125000"/>
                </a:lnSpc>
              </a:pPr>
              <a:endParaRPr lang="zh-CN" altLang="en-US" sz="2400" dirty="0">
                <a:latin typeface="微软雅黑" pitchFamily="34" charset="-122"/>
                <a:ea typeface="微软雅黑" pitchFamily="34"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60" y="4465114"/>
              <a:ext cx="2995109" cy="2163785"/>
            </a:xfrm>
            <a:prstGeom prst="rect">
              <a:avLst/>
            </a:prstGeom>
          </p:spPr>
        </p:pic>
      </p:grpSp>
      <p:sp>
        <p:nvSpPr>
          <p:cNvPr id="6" name="TextBox 5"/>
          <p:cNvSpPr txBox="1"/>
          <p:nvPr/>
        </p:nvSpPr>
        <p:spPr>
          <a:xfrm>
            <a:off x="8172500" y="1988800"/>
            <a:ext cx="615553" cy="3168440"/>
          </a:xfrm>
          <a:prstGeom prst="rect">
            <a:avLst/>
          </a:prstGeom>
          <a:solidFill>
            <a:schemeClr val="accent1">
              <a:lumMod val="40000"/>
              <a:lumOff val="60000"/>
            </a:schemeClr>
          </a:solidFill>
        </p:spPr>
        <p:txBody>
          <a:bodyPr vert="eaVert" wrap="square" rtlCol="0">
            <a:spAutoFit/>
          </a:bodyPr>
          <a:lstStyle/>
          <a:p>
            <a:pPr algn="ctr"/>
            <a:r>
              <a:rPr lang="zh-CN" altLang="en-US" sz="2800" b="1" dirty="0" smtClean="0">
                <a:solidFill>
                  <a:srgbClr val="FF0000"/>
                </a:solidFill>
                <a:latin typeface="微软雅黑" pitchFamily="34" charset="-122"/>
                <a:ea typeface="微软雅黑" pitchFamily="34" charset="-122"/>
              </a:rPr>
              <a:t>泛在地理信息搜索</a:t>
            </a:r>
            <a:endParaRPr lang="zh-CN" altLang="en-US" sz="28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2188293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latin typeface="微软雅黑" pitchFamily="34" charset="-122"/>
                <a:ea typeface="微软雅黑" pitchFamily="34" charset="-122"/>
              </a:rPr>
              <a:t>一、研究背景</a:t>
            </a:r>
            <a:endParaRPr lang="zh-CN" altLang="en-US" dirty="0">
              <a:latin typeface="微软雅黑" pitchFamily="34" charset="-122"/>
              <a:ea typeface="微软雅黑" pitchFamily="34" charset="-122"/>
            </a:endParaRPr>
          </a:p>
        </p:txBody>
      </p:sp>
      <p:sp>
        <p:nvSpPr>
          <p:cNvPr id="11" name="Rectangle 3"/>
          <p:cNvSpPr>
            <a:spLocks noChangeArrowheads="1"/>
          </p:cNvSpPr>
          <p:nvPr/>
        </p:nvSpPr>
        <p:spPr bwMode="auto">
          <a:xfrm>
            <a:off x="2993390" y="1280087"/>
            <a:ext cx="531812"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fontAlgn="t" hangingPunct="0"/>
            <a:r>
              <a:rPr kumimoji="1" lang="en-US" altLang="ko-KR" sz="2000" b="1" dirty="0" smtClean="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I</a:t>
            </a:r>
          </a:p>
        </p:txBody>
      </p:sp>
      <p:sp>
        <p:nvSpPr>
          <p:cNvPr id="12" name="Rectangle 4"/>
          <p:cNvSpPr>
            <a:spLocks noChangeArrowheads="1"/>
          </p:cNvSpPr>
          <p:nvPr/>
        </p:nvSpPr>
        <p:spPr bwMode="auto">
          <a:xfrm>
            <a:off x="3498214" y="1278499"/>
            <a:ext cx="5230263"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2000">
              <a:solidFill>
                <a:srgbClr val="000000"/>
              </a:solidFill>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9" name="AutoShape 11"/>
          <p:cNvSpPr>
            <a:spLocks noChangeArrowheads="1"/>
          </p:cNvSpPr>
          <p:nvPr/>
        </p:nvSpPr>
        <p:spPr bwMode="gray">
          <a:xfrm>
            <a:off x="3498215" y="1351524"/>
            <a:ext cx="4961217" cy="4667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dirty="0">
                <a:latin typeface="微软雅黑" panose="020B0503020204020204" pitchFamily="34" charset="-122"/>
                <a:ea typeface="微软雅黑" panose="020B0503020204020204" pitchFamily="34" charset="-122"/>
              </a:rPr>
              <a:t>拓展泛在时空信息的应用</a:t>
            </a:r>
            <a:r>
              <a:rPr lang="zh-CN" altLang="en-US" sz="2000" dirty="0" smtClean="0">
                <a:latin typeface="微软雅黑" panose="020B0503020204020204" pitchFamily="34" charset="-122"/>
                <a:ea typeface="微软雅黑" panose="020B0503020204020204" pitchFamily="34" charset="-122"/>
              </a:rPr>
              <a:t>广</a:t>
            </a:r>
            <a:r>
              <a:rPr lang="zh-CN" altLang="en-US" sz="2000" dirty="0">
                <a:latin typeface="微软雅黑" panose="020B0503020204020204" pitchFamily="34" charset="-122"/>
                <a:ea typeface="微软雅黑" panose="020B0503020204020204" pitchFamily="34" charset="-122"/>
              </a:rPr>
              <a:t>度</a:t>
            </a:r>
            <a:r>
              <a:rPr lang="zh-CN" altLang="en-US" sz="2000" dirty="0" smtClean="0">
                <a:latin typeface="微软雅黑" panose="020B0503020204020204" pitchFamily="34" charset="-122"/>
                <a:ea typeface="微软雅黑" panose="020B0503020204020204" pitchFamily="34" charset="-122"/>
              </a:rPr>
              <a:t>和</a:t>
            </a:r>
            <a:r>
              <a:rPr lang="zh-CN" altLang="en-US" sz="2000" dirty="0">
                <a:latin typeface="微软雅黑" panose="020B0503020204020204" pitchFamily="34" charset="-122"/>
                <a:ea typeface="微软雅黑" panose="020B0503020204020204" pitchFamily="34" charset="-122"/>
              </a:rPr>
              <a:t>深度</a:t>
            </a:r>
          </a:p>
        </p:txBody>
      </p:sp>
      <p:grpSp>
        <p:nvGrpSpPr>
          <p:cNvPr id="6" name="组合 5"/>
          <p:cNvGrpSpPr/>
          <p:nvPr/>
        </p:nvGrpSpPr>
        <p:grpSpPr>
          <a:xfrm>
            <a:off x="2993390" y="2674909"/>
            <a:ext cx="5712862" cy="649288"/>
            <a:chOff x="2993390" y="2102752"/>
            <a:chExt cx="5712862" cy="649288"/>
          </a:xfrm>
        </p:grpSpPr>
        <p:sp>
          <p:nvSpPr>
            <p:cNvPr id="13" name="Rectangle 5"/>
            <p:cNvSpPr>
              <a:spLocks noChangeArrowheads="1"/>
            </p:cNvSpPr>
            <p:nvPr/>
          </p:nvSpPr>
          <p:spPr bwMode="auto">
            <a:xfrm>
              <a:off x="2993390" y="2102752"/>
              <a:ext cx="504824"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II</a:t>
              </a:r>
            </a:p>
          </p:txBody>
        </p:sp>
        <p:sp>
          <p:nvSpPr>
            <p:cNvPr id="14" name="Rectangle 6"/>
            <p:cNvSpPr>
              <a:spLocks noChangeArrowheads="1"/>
            </p:cNvSpPr>
            <p:nvPr/>
          </p:nvSpPr>
          <p:spPr bwMode="auto">
            <a:xfrm>
              <a:off x="3475989" y="2102752"/>
              <a:ext cx="5230263"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lang="en-US" altLang="ko-KR" sz="2000" b="1">
                <a:solidFill>
                  <a:srgbClr val="006699"/>
                </a:solidFill>
                <a:effectLst>
                  <a:outerShdw blurRad="38100" dist="38100" dir="2700000" algn="tl">
                    <a:srgbClr val="000000"/>
                  </a:outerShdw>
                </a:effectLst>
                <a:latin typeface="微软雅黑" panose="020B0503020204020204" pitchFamily="34" charset="-122"/>
                <a:ea typeface="微软雅黑" panose="020B0503020204020204" pitchFamily="34" charset="-122"/>
              </a:endParaRPr>
            </a:p>
          </p:txBody>
        </p:sp>
        <p:sp>
          <p:nvSpPr>
            <p:cNvPr id="20" name="AutoShape 12"/>
            <p:cNvSpPr>
              <a:spLocks noChangeArrowheads="1"/>
            </p:cNvSpPr>
            <p:nvPr/>
          </p:nvSpPr>
          <p:spPr bwMode="gray">
            <a:xfrm>
              <a:off x="3498215" y="2175777"/>
              <a:ext cx="4961217" cy="4667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2000" dirty="0">
                  <a:latin typeface="微软雅黑" panose="020B0503020204020204" pitchFamily="34" charset="-122"/>
                  <a:ea typeface="微软雅黑" panose="020B0503020204020204" pitchFamily="34" charset="-122"/>
                </a:rPr>
                <a:t>降低</a:t>
              </a:r>
              <a:r>
                <a:rPr lang="zh-CN" altLang="en-US" sz="2000" dirty="0" smtClean="0">
                  <a:latin typeface="微软雅黑" panose="020B0503020204020204" pitchFamily="34" charset="-122"/>
                  <a:ea typeface="微软雅黑" panose="020B0503020204020204" pitchFamily="34" charset="-122"/>
                </a:rPr>
                <a:t>对知识</a:t>
              </a:r>
              <a:r>
                <a:rPr lang="zh-CN" altLang="en-US" sz="2000" dirty="0">
                  <a:latin typeface="微软雅黑" panose="020B0503020204020204" pitchFamily="34" charset="-122"/>
                  <a:ea typeface="微软雅黑" panose="020B0503020204020204" pitchFamily="34" charset="-122"/>
                </a:rPr>
                <a:t>背景的要求</a:t>
              </a:r>
              <a:r>
                <a:rPr lang="zh-CN" altLang="en-US" sz="2000" dirty="0" smtClean="0">
                  <a:latin typeface="微软雅黑" panose="020B0503020204020204" pitchFamily="34" charset="-122"/>
                  <a:ea typeface="微软雅黑" panose="020B0503020204020204" pitchFamily="34" charset="-122"/>
                </a:rPr>
                <a:t>，理解搜索意图</a:t>
              </a:r>
              <a:endParaRPr lang="zh-CN" altLang="en-US" sz="2000"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993391" y="3972287"/>
            <a:ext cx="5757312" cy="649287"/>
            <a:chOff x="2993391" y="3183840"/>
            <a:chExt cx="5757312" cy="649287"/>
          </a:xfrm>
        </p:grpSpPr>
        <p:sp>
          <p:nvSpPr>
            <p:cNvPr id="10" name="Rectangle 2"/>
            <p:cNvSpPr>
              <a:spLocks noChangeArrowheads="1"/>
            </p:cNvSpPr>
            <p:nvPr/>
          </p:nvSpPr>
          <p:spPr bwMode="auto">
            <a:xfrm>
              <a:off x="3569651" y="3264842"/>
              <a:ext cx="5181052" cy="400110"/>
            </a:xfrm>
            <a:prstGeom prst="rect">
              <a:avLst/>
            </a:prstGeom>
            <a:gradFill rotWithShape="1">
              <a:gsLst>
                <a:gs pos="0">
                  <a:srgbClr val="FFFFFF"/>
                </a:gs>
                <a:gs pos="100000">
                  <a:srgbClr val="D7EBDB"/>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2000" b="0"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Rectangle 7"/>
            <p:cNvSpPr>
              <a:spLocks noChangeArrowheads="1"/>
            </p:cNvSpPr>
            <p:nvPr/>
          </p:nvSpPr>
          <p:spPr bwMode="auto">
            <a:xfrm>
              <a:off x="2993391" y="3183840"/>
              <a:ext cx="504824" cy="649287"/>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III</a:t>
              </a:r>
            </a:p>
          </p:txBody>
        </p:sp>
        <p:sp>
          <p:nvSpPr>
            <p:cNvPr id="16" name="Rectangle 8"/>
            <p:cNvSpPr>
              <a:spLocks noChangeArrowheads="1"/>
            </p:cNvSpPr>
            <p:nvPr/>
          </p:nvSpPr>
          <p:spPr bwMode="auto">
            <a:xfrm>
              <a:off x="3477576" y="3183840"/>
              <a:ext cx="5230263" cy="649287"/>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2000" b="1">
                <a:solidFill>
                  <a:srgbClr val="006699"/>
                </a:solidFill>
                <a:latin typeface="微软雅黑" panose="020B0503020204020204" pitchFamily="34" charset="-122"/>
                <a:ea typeface="微软雅黑" panose="020B0503020204020204" pitchFamily="34" charset="-122"/>
              </a:endParaRPr>
            </a:p>
          </p:txBody>
        </p:sp>
        <p:sp>
          <p:nvSpPr>
            <p:cNvPr id="21" name="AutoShape 13"/>
            <p:cNvSpPr>
              <a:spLocks noChangeArrowheads="1"/>
            </p:cNvSpPr>
            <p:nvPr/>
          </p:nvSpPr>
          <p:spPr bwMode="gray">
            <a:xfrm>
              <a:off x="3568065" y="3256865"/>
              <a:ext cx="4882296" cy="4667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2000" dirty="0">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2993391" y="5339279"/>
            <a:ext cx="5714448" cy="649288"/>
            <a:chOff x="2993391" y="4264927"/>
            <a:chExt cx="5714448" cy="649288"/>
          </a:xfrm>
        </p:grpSpPr>
        <p:sp>
          <p:nvSpPr>
            <p:cNvPr id="17" name="Rectangle 9"/>
            <p:cNvSpPr>
              <a:spLocks noChangeArrowheads="1"/>
            </p:cNvSpPr>
            <p:nvPr/>
          </p:nvSpPr>
          <p:spPr bwMode="auto">
            <a:xfrm>
              <a:off x="2993391" y="4264927"/>
              <a:ext cx="504824" cy="649288"/>
            </a:xfrm>
            <a:prstGeom prst="rect">
              <a:avLst/>
            </a:prstGeom>
            <a:solidFill>
              <a:srgbClr val="2A5380"/>
            </a:solidFill>
            <a:ln w="12700">
              <a:noFill/>
              <a:miter lim="800000"/>
              <a:headEnd/>
              <a:tailEnd/>
            </a:ln>
            <a:effectLst>
              <a:outerShdw dist="17961" dir="2700000" algn="ctr" rotWithShape="0">
                <a:srgbClr val="4D4D4D"/>
              </a:outerShdw>
            </a:effectLst>
          </p:spPr>
          <p:txBody>
            <a:bodyPr wrap="none" lIns="90000" tIns="46800" rIns="90000" bIns="46800" anchor="ctr"/>
            <a:lstStyle/>
            <a:p>
              <a:pPr algn="ctr" eaLnBrk="0" fontAlgn="t" hangingPunct="0">
                <a:defRPr/>
              </a:pPr>
              <a:r>
                <a:rPr kumimoji="1" lang="en-US" altLang="ko-KR" sz="2000" b="1" dirty="0">
                  <a:solidFill>
                    <a:srgbClr val="FFFFFF"/>
                  </a:solidFill>
                  <a:effectLst>
                    <a:outerShdw blurRad="38100" dist="38100" dir="2700000" algn="tl">
                      <a:srgbClr val="000000"/>
                    </a:outerShdw>
                  </a:effectLst>
                  <a:latin typeface="微软雅黑" panose="020B0503020204020204" pitchFamily="34" charset="-122"/>
                  <a:ea typeface="微软雅黑" panose="020B0503020204020204" pitchFamily="34" charset="-122"/>
                </a:rPr>
                <a:t>IV</a:t>
              </a:r>
            </a:p>
          </p:txBody>
        </p:sp>
        <p:sp>
          <p:nvSpPr>
            <p:cNvPr id="18" name="Rectangle 10"/>
            <p:cNvSpPr>
              <a:spLocks noChangeArrowheads="1"/>
            </p:cNvSpPr>
            <p:nvPr/>
          </p:nvSpPr>
          <p:spPr bwMode="auto">
            <a:xfrm>
              <a:off x="3477576" y="4264927"/>
              <a:ext cx="5230263" cy="649288"/>
            </a:xfrm>
            <a:prstGeom prst="rect">
              <a:avLst/>
            </a:prstGeom>
            <a:solidFill>
              <a:srgbClr val="CADBEE"/>
            </a:solidFill>
            <a:ln w="12700">
              <a:noFill/>
              <a:miter lim="800000"/>
              <a:headEnd/>
              <a:tailEnd/>
            </a:ln>
            <a:effectLst>
              <a:outerShdw dist="17961" dir="2700000" algn="ctr" rotWithShape="0">
                <a:srgbClr val="4D4D4D"/>
              </a:outerShdw>
            </a:effectLst>
          </p:spPr>
          <p:txBody>
            <a:bodyPr wrap="none" lIns="90000" tIns="46800" rIns="90000" bIns="46800" anchor="ctr"/>
            <a:lstStyle/>
            <a:p>
              <a:pPr marL="185738" eaLnBrk="0" fontAlgn="t" hangingPunct="0">
                <a:defRPr/>
              </a:pPr>
              <a:endParaRPr kumimoji="1" lang="en-US" altLang="ko-KR" sz="2000" b="1">
                <a:solidFill>
                  <a:srgbClr val="006699"/>
                </a:solidFill>
                <a:latin typeface="微软雅黑" panose="020B0503020204020204" pitchFamily="34" charset="-122"/>
                <a:ea typeface="微软雅黑" panose="020B0503020204020204" pitchFamily="34" charset="-122"/>
              </a:endParaRPr>
            </a:p>
          </p:txBody>
        </p:sp>
        <p:sp>
          <p:nvSpPr>
            <p:cNvPr id="22" name="AutoShape 14"/>
            <p:cNvSpPr>
              <a:spLocks noChangeArrowheads="1"/>
            </p:cNvSpPr>
            <p:nvPr/>
          </p:nvSpPr>
          <p:spPr bwMode="gray">
            <a:xfrm>
              <a:off x="3569651" y="4336365"/>
              <a:ext cx="4555853" cy="4667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dirty="0">
                  <a:latin typeface="微软雅黑" panose="020B0503020204020204" pitchFamily="34" charset="-122"/>
                  <a:ea typeface="微软雅黑" panose="020B0503020204020204" pitchFamily="34" charset="-122"/>
                </a:rPr>
                <a:t>提高泛在地理信息搜索的响应</a:t>
              </a:r>
              <a:r>
                <a:rPr lang="zh-CN" altLang="zh-CN" sz="2000" dirty="0" smtClean="0">
                  <a:latin typeface="微软雅黑" panose="020B0503020204020204" pitchFamily="34" charset="-122"/>
                  <a:ea typeface="微软雅黑" panose="020B0503020204020204" pitchFamily="34" charset="-122"/>
                </a:rPr>
                <a:t>速度</a:t>
              </a:r>
              <a:endParaRPr lang="en-US" altLang="zh-CN" sz="2000" dirty="0">
                <a:latin typeface="微软雅黑" panose="020B0503020204020204" pitchFamily="34" charset="-122"/>
                <a:ea typeface="微软雅黑" panose="020B0503020204020204" pitchFamily="34" charset="-122"/>
              </a:endParaRPr>
            </a:p>
          </p:txBody>
        </p:sp>
      </p:grpSp>
      <p:grpSp>
        <p:nvGrpSpPr>
          <p:cNvPr id="23" name="Group 15"/>
          <p:cNvGrpSpPr>
            <a:grpSpLocks/>
          </p:cNvGrpSpPr>
          <p:nvPr/>
        </p:nvGrpSpPr>
        <p:grpSpPr bwMode="auto">
          <a:xfrm flipH="1">
            <a:off x="1263650" y="1596685"/>
            <a:ext cx="1371600" cy="4460875"/>
            <a:chOff x="2225" y="2177"/>
            <a:chExt cx="580" cy="3028"/>
          </a:xfrm>
        </p:grpSpPr>
        <p:sp>
          <p:nvSpPr>
            <p:cNvPr id="24" name="AutoShape 16"/>
            <p:cNvSpPr>
              <a:spLocks noChangeArrowheads="1"/>
            </p:cNvSpPr>
            <p:nvPr/>
          </p:nvSpPr>
          <p:spPr bwMode="auto">
            <a:xfrm rot="5400000" flipH="1" flipV="1">
              <a:off x="751" y="3651"/>
              <a:ext cx="3028" cy="79"/>
            </a:xfrm>
            <a:custGeom>
              <a:avLst/>
              <a:gdLst>
                <a:gd name="G0" fmla="+- 1226 0 0"/>
                <a:gd name="G1" fmla="+- 21600 0 1226"/>
                <a:gd name="G2" fmla="*/ 1226 1 2"/>
                <a:gd name="G3" fmla="+- 21600 0 G2"/>
                <a:gd name="G4" fmla="+/ 1226 21600 2"/>
                <a:gd name="G5" fmla="+/ G1 0 2"/>
                <a:gd name="G6" fmla="*/ 21600 21600 1226"/>
                <a:gd name="G7" fmla="*/ G6 1 2"/>
                <a:gd name="G8" fmla="+- 21600 0 G7"/>
                <a:gd name="G9" fmla="*/ 21600 1 2"/>
                <a:gd name="G10" fmla="+- 1226 0 G9"/>
                <a:gd name="G11" fmla="?: G10 G8 0"/>
                <a:gd name="G12" fmla="?: G10 G7 21600"/>
                <a:gd name="T0" fmla="*/ 20987 w 21600"/>
                <a:gd name="T1" fmla="*/ 10800 h 21600"/>
                <a:gd name="T2" fmla="*/ 10800 w 21600"/>
                <a:gd name="T3" fmla="*/ 21600 h 21600"/>
                <a:gd name="T4" fmla="*/ 613 w 21600"/>
                <a:gd name="T5" fmla="*/ 10800 h 21600"/>
                <a:gd name="T6" fmla="*/ 10800 w 21600"/>
                <a:gd name="T7" fmla="*/ 0 h 21600"/>
                <a:gd name="T8" fmla="*/ 2413 w 21600"/>
                <a:gd name="T9" fmla="*/ 2413 h 21600"/>
                <a:gd name="T10" fmla="*/ 19187 w 21600"/>
                <a:gd name="T11" fmla="*/ 19187 h 21600"/>
              </a:gdLst>
              <a:ahLst/>
              <a:cxnLst>
                <a:cxn ang="0">
                  <a:pos x="T0" y="T1"/>
                </a:cxn>
                <a:cxn ang="0">
                  <a:pos x="T2" y="T3"/>
                </a:cxn>
                <a:cxn ang="0">
                  <a:pos x="T4" y="T5"/>
                </a:cxn>
                <a:cxn ang="0">
                  <a:pos x="T6" y="T7"/>
                </a:cxn>
              </a:cxnLst>
              <a:rect l="T8" t="T9" r="T10" b="T11"/>
              <a:pathLst>
                <a:path w="21600" h="21600">
                  <a:moveTo>
                    <a:pt x="0" y="0"/>
                  </a:moveTo>
                  <a:lnTo>
                    <a:pt x="1226" y="21600"/>
                  </a:lnTo>
                  <a:lnTo>
                    <a:pt x="20374" y="21600"/>
                  </a:lnTo>
                  <a:lnTo>
                    <a:pt x="21600" y="0"/>
                  </a:lnTo>
                  <a:close/>
                </a:path>
              </a:pathLst>
            </a:custGeom>
            <a:gradFill rotWithShape="0">
              <a:gsLst>
                <a:gs pos="0">
                  <a:srgbClr val="FFFFFF">
                    <a:gamma/>
                    <a:shade val="89804"/>
                    <a:invGamma/>
                  </a:srgbClr>
                </a:gs>
                <a:gs pos="100000">
                  <a:srgbClr val="FFFFFF"/>
                </a:gs>
              </a:gsLst>
              <a:lin ang="5400000" scaled="1"/>
            </a:gradFill>
            <a:ln w="9525">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5" name="AutoShape 17"/>
            <p:cNvSpPr>
              <a:spLocks noChangeArrowheads="1"/>
            </p:cNvSpPr>
            <p:nvPr/>
          </p:nvSpPr>
          <p:spPr bwMode="auto">
            <a:xfrm rot="5400000" flipH="1" flipV="1">
              <a:off x="1028" y="3438"/>
              <a:ext cx="3028" cy="50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51 w 21600"/>
                <a:gd name="T13" fmla="*/ 4653 h 21600"/>
                <a:gd name="T14" fmla="*/ 16949 w 21600"/>
                <a:gd name="T15" fmla="*/ 16947 h 21600"/>
              </a:gdLst>
              <a:ahLst/>
              <a:cxnLst>
                <a:cxn ang="T8">
                  <a:pos x="T0" y="T1"/>
                </a:cxn>
                <a:cxn ang="T9">
                  <a:pos x="T2" y="T3"/>
                </a:cxn>
                <a:cxn ang="T10">
                  <a:pos x="T4" y="T5"/>
                </a:cxn>
                <a:cxn ang="T11">
                  <a:pos x="T6" y="T7"/>
                </a:cxn>
              </a:cxnLst>
              <a:rect l="T12" t="T13" r="T14" b="T15"/>
              <a:pathLst>
                <a:path w="21600" h="21600">
                  <a:moveTo>
                    <a:pt x="0" y="0"/>
                  </a:moveTo>
                  <a:lnTo>
                    <a:pt x="5697" y="21600"/>
                  </a:lnTo>
                  <a:lnTo>
                    <a:pt x="15903" y="21600"/>
                  </a:lnTo>
                  <a:lnTo>
                    <a:pt x="21600" y="0"/>
                  </a:lnTo>
                  <a:close/>
                </a:path>
              </a:pathLst>
            </a:custGeom>
            <a:gradFill rotWithShape="0">
              <a:gsLst>
                <a:gs pos="0">
                  <a:srgbClr val="FFFFFF"/>
                </a:gs>
                <a:gs pos="100000">
                  <a:srgbClr val="8BACB3"/>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nvGrpSpPr>
            <p:cNvPr id="26" name="Group 18"/>
            <p:cNvGrpSpPr>
              <a:grpSpLocks/>
            </p:cNvGrpSpPr>
            <p:nvPr/>
          </p:nvGrpSpPr>
          <p:grpSpPr bwMode="auto">
            <a:xfrm rot="5400000">
              <a:off x="1376" y="3456"/>
              <a:ext cx="2341" cy="516"/>
              <a:chOff x="1205" y="2250"/>
              <a:chExt cx="2180" cy="262"/>
            </a:xfrm>
          </p:grpSpPr>
          <p:grpSp>
            <p:nvGrpSpPr>
              <p:cNvPr id="32" name="Group 19"/>
              <p:cNvGrpSpPr>
                <a:grpSpLocks/>
              </p:cNvGrpSpPr>
              <p:nvPr/>
            </p:nvGrpSpPr>
            <p:grpSpPr bwMode="auto">
              <a:xfrm>
                <a:off x="1564" y="2250"/>
                <a:ext cx="688" cy="262"/>
                <a:chOff x="1564" y="2250"/>
                <a:chExt cx="688" cy="262"/>
              </a:xfrm>
            </p:grpSpPr>
            <p:sp>
              <p:nvSpPr>
                <p:cNvPr id="38" name="Line 20"/>
                <p:cNvSpPr>
                  <a:spLocks noChangeShapeType="1"/>
                </p:cNvSpPr>
                <p:nvPr/>
              </p:nvSpPr>
              <p:spPr bwMode="auto">
                <a:xfrm flipH="1">
                  <a:off x="1564" y="2261"/>
                  <a:ext cx="406" cy="251"/>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9" name="Line 21"/>
                <p:cNvSpPr>
                  <a:spLocks noChangeShapeType="1"/>
                </p:cNvSpPr>
                <p:nvPr/>
              </p:nvSpPr>
              <p:spPr bwMode="auto">
                <a:xfrm flipH="1">
                  <a:off x="1930" y="2250"/>
                  <a:ext cx="213" cy="262"/>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40" name="Line 22"/>
                <p:cNvSpPr>
                  <a:spLocks noChangeShapeType="1"/>
                </p:cNvSpPr>
                <p:nvPr/>
              </p:nvSpPr>
              <p:spPr bwMode="auto">
                <a:xfrm flipH="1">
                  <a:off x="2186" y="2261"/>
                  <a:ext cx="66" cy="251"/>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33" name="Line 23"/>
              <p:cNvSpPr>
                <a:spLocks noChangeShapeType="1"/>
              </p:cNvSpPr>
              <p:nvPr/>
            </p:nvSpPr>
            <p:spPr bwMode="auto">
              <a:xfrm>
                <a:off x="2619" y="2261"/>
                <a:ext cx="406" cy="251"/>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4" name="Line 24"/>
              <p:cNvSpPr>
                <a:spLocks noChangeShapeType="1"/>
              </p:cNvSpPr>
              <p:nvPr/>
            </p:nvSpPr>
            <p:spPr bwMode="auto">
              <a:xfrm>
                <a:off x="2446" y="2250"/>
                <a:ext cx="212" cy="262"/>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5" name="Line 25"/>
              <p:cNvSpPr>
                <a:spLocks noChangeShapeType="1"/>
              </p:cNvSpPr>
              <p:nvPr/>
            </p:nvSpPr>
            <p:spPr bwMode="auto">
              <a:xfrm>
                <a:off x="2337" y="2261"/>
                <a:ext cx="67" cy="251"/>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6" name="Line 26"/>
              <p:cNvSpPr>
                <a:spLocks noChangeShapeType="1"/>
              </p:cNvSpPr>
              <p:nvPr/>
            </p:nvSpPr>
            <p:spPr bwMode="auto">
              <a:xfrm flipV="1">
                <a:off x="1205" y="2259"/>
                <a:ext cx="624" cy="253"/>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7" name="Line 27"/>
              <p:cNvSpPr>
                <a:spLocks noChangeShapeType="1"/>
              </p:cNvSpPr>
              <p:nvPr/>
            </p:nvSpPr>
            <p:spPr bwMode="auto">
              <a:xfrm flipH="1" flipV="1">
                <a:off x="2764" y="2259"/>
                <a:ext cx="621" cy="253"/>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27" name="Group 28"/>
            <p:cNvGrpSpPr>
              <a:grpSpLocks/>
            </p:cNvGrpSpPr>
            <p:nvPr/>
          </p:nvGrpSpPr>
          <p:grpSpPr bwMode="auto">
            <a:xfrm rot="5400000">
              <a:off x="1245" y="3547"/>
              <a:ext cx="2641" cy="291"/>
              <a:chOff x="1046" y="2297"/>
              <a:chExt cx="2459" cy="148"/>
            </a:xfrm>
          </p:grpSpPr>
          <p:sp>
            <p:nvSpPr>
              <p:cNvPr id="28" name="Line 29"/>
              <p:cNvSpPr>
                <a:spLocks noChangeShapeType="1"/>
              </p:cNvSpPr>
              <p:nvPr/>
            </p:nvSpPr>
            <p:spPr bwMode="auto">
              <a:xfrm>
                <a:off x="1046" y="2445"/>
                <a:ext cx="2459"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29" name="Line 30"/>
              <p:cNvSpPr>
                <a:spLocks noChangeShapeType="1"/>
              </p:cNvSpPr>
              <p:nvPr/>
            </p:nvSpPr>
            <p:spPr bwMode="auto">
              <a:xfrm>
                <a:off x="1205" y="2385"/>
                <a:ext cx="2149"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0" name="Line 31"/>
              <p:cNvSpPr>
                <a:spLocks noChangeShapeType="1"/>
              </p:cNvSpPr>
              <p:nvPr/>
            </p:nvSpPr>
            <p:spPr bwMode="auto">
              <a:xfrm>
                <a:off x="1374" y="2340"/>
                <a:ext cx="1817"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sp>
            <p:nvSpPr>
              <p:cNvPr id="31" name="Line 32"/>
              <p:cNvSpPr>
                <a:spLocks noChangeShapeType="1"/>
              </p:cNvSpPr>
              <p:nvPr/>
            </p:nvSpPr>
            <p:spPr bwMode="auto">
              <a:xfrm>
                <a:off x="1493" y="2297"/>
                <a:ext cx="1568" cy="0"/>
              </a:xfrm>
              <a:prstGeom prst="line">
                <a:avLst/>
              </a:prstGeom>
              <a:noFill/>
              <a:ln w="12700">
                <a:solidFill>
                  <a:srgbClr val="A4A4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grpSp>
      <p:grpSp>
        <p:nvGrpSpPr>
          <p:cNvPr id="41" name="Group 33"/>
          <p:cNvGrpSpPr>
            <a:grpSpLocks/>
          </p:cNvGrpSpPr>
          <p:nvPr/>
        </p:nvGrpSpPr>
        <p:grpSpPr bwMode="auto">
          <a:xfrm>
            <a:off x="131598" y="2980984"/>
            <a:ext cx="1814678" cy="2160587"/>
            <a:chOff x="480" y="3072"/>
            <a:chExt cx="678" cy="1092"/>
          </a:xfrm>
        </p:grpSpPr>
        <p:sp>
          <p:nvSpPr>
            <p:cNvPr id="42" name="Oval 34"/>
            <p:cNvSpPr>
              <a:spLocks noChangeArrowheads="1"/>
            </p:cNvSpPr>
            <p:nvPr/>
          </p:nvSpPr>
          <p:spPr bwMode="auto">
            <a:xfrm>
              <a:off x="562" y="3840"/>
              <a:ext cx="507" cy="324"/>
            </a:xfrm>
            <a:prstGeom prst="ellipse">
              <a:avLst/>
            </a:prstGeom>
            <a:gradFill rotWithShape="0">
              <a:gsLst>
                <a:gs pos="0">
                  <a:srgbClr val="FFFFFF">
                    <a:gamma/>
                    <a:shade val="46275"/>
                    <a:invGamma/>
                  </a:srgbClr>
                </a:gs>
                <a:gs pos="100000">
                  <a:srgbClr val="FFFFFF"/>
                </a:gs>
              </a:gsLst>
              <a:path path="shape">
                <a:fillToRect l="50000" t="50000" r="50000" b="50000"/>
              </a:path>
            </a:gradFill>
            <a:ln w="12700">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43" name="Oval 35"/>
            <p:cNvSpPr>
              <a:spLocks noChangeArrowheads="1"/>
            </p:cNvSpPr>
            <p:nvPr/>
          </p:nvSpPr>
          <p:spPr bwMode="auto">
            <a:xfrm>
              <a:off x="480" y="3072"/>
              <a:ext cx="678" cy="914"/>
            </a:xfrm>
            <a:prstGeom prst="ellipse">
              <a:avLst/>
            </a:prstGeom>
            <a:gradFill rotWithShape="0">
              <a:gsLst>
                <a:gs pos="0">
                  <a:srgbClr val="FFFFFF"/>
                </a:gs>
                <a:gs pos="100000">
                  <a:srgbClr val="CCECF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44" name="Text Box 36"/>
          <p:cNvSpPr txBox="1">
            <a:spLocks noChangeArrowheads="1"/>
          </p:cNvSpPr>
          <p:nvPr/>
        </p:nvSpPr>
        <p:spPr bwMode="auto">
          <a:xfrm>
            <a:off x="292804" y="3560422"/>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latinLnBrk="1"/>
            <a:r>
              <a:rPr kumimoji="1" lang="zh-CN" altLang="en-US" sz="2800" b="1" dirty="0" smtClean="0">
                <a:solidFill>
                  <a:srgbClr val="FF0000"/>
                </a:solidFill>
                <a:latin typeface="+mj-ea"/>
                <a:ea typeface="+mj-ea"/>
              </a:rPr>
              <a:t>研究目标</a:t>
            </a:r>
            <a:endParaRPr kumimoji="1" lang="ko-KR" altLang="en-US" sz="2800" b="1" dirty="0" smtClean="0">
              <a:solidFill>
                <a:srgbClr val="FF0000"/>
              </a:solidFill>
              <a:latin typeface="+mj-ea"/>
              <a:ea typeface="+mj-ea"/>
            </a:endParaRPr>
          </a:p>
        </p:txBody>
      </p:sp>
      <p:sp>
        <p:nvSpPr>
          <p:cNvPr id="2" name="矩形 1"/>
          <p:cNvSpPr/>
          <p:nvPr/>
        </p:nvSpPr>
        <p:spPr>
          <a:xfrm>
            <a:off x="3525202" y="4131186"/>
            <a:ext cx="4339650"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提高地理信息检索结果的准确性和</a:t>
            </a:r>
            <a:r>
              <a:rPr lang="zh-CN" altLang="en-US" dirty="0">
                <a:latin typeface="微软雅黑" panose="020B0503020204020204" pitchFamily="34" charset="-122"/>
                <a:ea typeface="微软雅黑" panose="020B0503020204020204" pitchFamily="34" charset="-122"/>
              </a:rPr>
              <a:t>智能化</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109615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二</a:t>
            </a:r>
            <a:r>
              <a:rPr lang="zh-CN" altLang="en-US" dirty="0" smtClean="0">
                <a:latin typeface="微软雅黑" pitchFamily="34" charset="-122"/>
                <a:ea typeface="微软雅黑" pitchFamily="34" charset="-122"/>
              </a:rPr>
              <a:t>、研究现状</a:t>
            </a:r>
            <a:endParaRPr lang="zh-CN" altLang="en-US" dirty="0"/>
          </a:p>
        </p:txBody>
      </p:sp>
      <p:grpSp>
        <p:nvGrpSpPr>
          <p:cNvPr id="6" name="组合 5"/>
          <p:cNvGrpSpPr/>
          <p:nvPr/>
        </p:nvGrpSpPr>
        <p:grpSpPr>
          <a:xfrm>
            <a:off x="1403648" y="2708970"/>
            <a:ext cx="6383926" cy="576064"/>
            <a:chOff x="1403648" y="1916832"/>
            <a:chExt cx="6383926" cy="576064"/>
          </a:xfrm>
        </p:grpSpPr>
        <p:sp>
          <p:nvSpPr>
            <p:cNvPr id="7" name="矩形 6"/>
            <p:cNvSpPr/>
            <p:nvPr/>
          </p:nvSpPr>
          <p:spPr>
            <a:xfrm>
              <a:off x="2170950" y="1916832"/>
              <a:ext cx="561662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地理信息智能搜索</a:t>
              </a:r>
              <a:endParaRPr lang="zh-CN" altLang="en-US" sz="2400" b="1" dirty="0">
                <a:latin typeface="微软雅黑" pitchFamily="34" charset="-122"/>
                <a:ea typeface="微软雅黑" pitchFamily="34" charset="-122"/>
              </a:endParaRPr>
            </a:p>
          </p:txBody>
        </p:sp>
        <p:sp>
          <p:nvSpPr>
            <p:cNvPr id="8" name="矩形 7"/>
            <p:cNvSpPr/>
            <p:nvPr/>
          </p:nvSpPr>
          <p:spPr>
            <a:xfrm>
              <a:off x="1403648" y="1916832"/>
              <a:ext cx="64807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latin typeface="微软雅黑" pitchFamily="34" charset="-122"/>
                  <a:ea typeface="微软雅黑" pitchFamily="34" charset="-122"/>
                </a:rPr>
                <a:t>2</a:t>
              </a:r>
              <a:endParaRPr lang="zh-CN" altLang="en-US" sz="2400" b="1" dirty="0">
                <a:latin typeface="微软雅黑" pitchFamily="34" charset="-122"/>
                <a:ea typeface="微软雅黑" pitchFamily="34" charset="-122"/>
              </a:endParaRPr>
            </a:p>
          </p:txBody>
        </p:sp>
      </p:grpSp>
      <p:grpSp>
        <p:nvGrpSpPr>
          <p:cNvPr id="9" name="组合 8"/>
          <p:cNvGrpSpPr/>
          <p:nvPr/>
        </p:nvGrpSpPr>
        <p:grpSpPr>
          <a:xfrm>
            <a:off x="1403648" y="3681078"/>
            <a:ext cx="6383926" cy="576064"/>
            <a:chOff x="1403648" y="2852936"/>
            <a:chExt cx="6383926" cy="576064"/>
          </a:xfrm>
        </p:grpSpPr>
        <p:sp>
          <p:nvSpPr>
            <p:cNvPr id="10" name="矩形 9"/>
            <p:cNvSpPr/>
            <p:nvPr/>
          </p:nvSpPr>
          <p:spPr>
            <a:xfrm>
              <a:off x="2170950" y="2852936"/>
              <a:ext cx="561662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地理</a:t>
              </a:r>
              <a:r>
                <a:rPr lang="zh-CN" altLang="en-US" sz="2400" b="1" dirty="0">
                  <a:latin typeface="微软雅黑" pitchFamily="34" charset="-122"/>
                  <a:ea typeface="微软雅黑" pitchFamily="34" charset="-122"/>
                </a:rPr>
                <a:t>信息</a:t>
              </a:r>
              <a:r>
                <a:rPr lang="zh-CN" altLang="en-US" sz="2400" b="1" dirty="0" smtClean="0">
                  <a:latin typeface="微软雅黑" pitchFamily="34" charset="-122"/>
                  <a:ea typeface="微软雅黑" pitchFamily="34" charset="-122"/>
                </a:rPr>
                <a:t>语义</a:t>
              </a:r>
              <a:endParaRPr lang="zh-CN" altLang="en-US" sz="2400" b="1" dirty="0">
                <a:latin typeface="微软雅黑" pitchFamily="34" charset="-122"/>
                <a:ea typeface="微软雅黑" pitchFamily="34" charset="-122"/>
              </a:endParaRPr>
            </a:p>
          </p:txBody>
        </p:sp>
        <p:sp>
          <p:nvSpPr>
            <p:cNvPr id="11" name="矩形 10"/>
            <p:cNvSpPr/>
            <p:nvPr/>
          </p:nvSpPr>
          <p:spPr>
            <a:xfrm>
              <a:off x="1403648" y="2852936"/>
              <a:ext cx="64807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latin typeface="微软雅黑" pitchFamily="34" charset="-122"/>
                  <a:ea typeface="微软雅黑" pitchFamily="34" charset="-122"/>
                </a:rPr>
                <a:t>3</a:t>
              </a:r>
              <a:endParaRPr lang="zh-CN" altLang="en-US" sz="2400" b="1" dirty="0">
                <a:latin typeface="微软雅黑" pitchFamily="34" charset="-122"/>
                <a:ea typeface="微软雅黑" pitchFamily="34" charset="-122"/>
              </a:endParaRPr>
            </a:p>
          </p:txBody>
        </p:sp>
      </p:grpSp>
      <p:grpSp>
        <p:nvGrpSpPr>
          <p:cNvPr id="12" name="组合 11"/>
          <p:cNvGrpSpPr/>
          <p:nvPr/>
        </p:nvGrpSpPr>
        <p:grpSpPr>
          <a:xfrm>
            <a:off x="1403648" y="4653186"/>
            <a:ext cx="6383926" cy="576064"/>
            <a:chOff x="1403648" y="3861048"/>
            <a:chExt cx="6383926" cy="576064"/>
          </a:xfrm>
        </p:grpSpPr>
        <p:sp>
          <p:nvSpPr>
            <p:cNvPr id="13" name="矩形 12"/>
            <p:cNvSpPr/>
            <p:nvPr/>
          </p:nvSpPr>
          <p:spPr>
            <a:xfrm>
              <a:off x="2170950" y="3861048"/>
              <a:ext cx="561662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基于</a:t>
              </a:r>
              <a:r>
                <a:rPr lang="zh-CN" altLang="en-US" sz="2400" b="1" dirty="0">
                  <a:latin typeface="微软雅黑" pitchFamily="34" charset="-122"/>
                  <a:ea typeface="微软雅黑" pitchFamily="34" charset="-122"/>
                </a:rPr>
                <a:t>位置</a:t>
              </a:r>
              <a:r>
                <a:rPr lang="zh-CN" altLang="en-US" sz="2400" b="1" dirty="0" smtClean="0">
                  <a:latin typeface="微软雅黑" pitchFamily="34" charset="-122"/>
                  <a:ea typeface="微软雅黑" pitchFamily="34" charset="-122"/>
                </a:rPr>
                <a:t>的搜索</a:t>
              </a:r>
              <a:endParaRPr lang="zh-CN" altLang="en-US" sz="2400" b="1" dirty="0">
                <a:latin typeface="微软雅黑" pitchFamily="34" charset="-122"/>
                <a:ea typeface="微软雅黑" pitchFamily="34" charset="-122"/>
              </a:endParaRPr>
            </a:p>
          </p:txBody>
        </p:sp>
        <p:sp>
          <p:nvSpPr>
            <p:cNvPr id="14" name="矩形 13"/>
            <p:cNvSpPr/>
            <p:nvPr/>
          </p:nvSpPr>
          <p:spPr>
            <a:xfrm>
              <a:off x="1403648" y="3861048"/>
              <a:ext cx="64807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latin typeface="微软雅黑" pitchFamily="34" charset="-122"/>
                  <a:ea typeface="微软雅黑" pitchFamily="34" charset="-122"/>
                </a:rPr>
                <a:t>4</a:t>
              </a:r>
              <a:endParaRPr lang="zh-CN" altLang="en-US" sz="2400" b="1" dirty="0">
                <a:latin typeface="微软雅黑" pitchFamily="34" charset="-122"/>
                <a:ea typeface="微软雅黑" pitchFamily="34" charset="-122"/>
              </a:endParaRPr>
            </a:p>
          </p:txBody>
        </p:sp>
      </p:grpSp>
      <p:grpSp>
        <p:nvGrpSpPr>
          <p:cNvPr id="15" name="组合 14"/>
          <p:cNvGrpSpPr/>
          <p:nvPr/>
        </p:nvGrpSpPr>
        <p:grpSpPr>
          <a:xfrm>
            <a:off x="1403560" y="1772770"/>
            <a:ext cx="6383926" cy="576064"/>
            <a:chOff x="1403648" y="1916832"/>
            <a:chExt cx="6383926" cy="576064"/>
          </a:xfrm>
        </p:grpSpPr>
        <p:sp>
          <p:nvSpPr>
            <p:cNvPr id="16" name="矩形 15"/>
            <p:cNvSpPr/>
            <p:nvPr/>
          </p:nvSpPr>
          <p:spPr>
            <a:xfrm>
              <a:off x="2170950" y="1916832"/>
              <a:ext cx="561662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地理信息共享标准</a:t>
              </a:r>
              <a:endParaRPr lang="zh-CN" altLang="en-US" sz="2400" b="1" dirty="0">
                <a:latin typeface="微软雅黑" pitchFamily="34" charset="-122"/>
                <a:ea typeface="微软雅黑" pitchFamily="34" charset="-122"/>
              </a:endParaRPr>
            </a:p>
          </p:txBody>
        </p:sp>
        <p:sp>
          <p:nvSpPr>
            <p:cNvPr id="17" name="矩形 16"/>
            <p:cNvSpPr/>
            <p:nvPr/>
          </p:nvSpPr>
          <p:spPr>
            <a:xfrm>
              <a:off x="1403648" y="1916832"/>
              <a:ext cx="64807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latin typeface="微软雅黑" pitchFamily="34" charset="-122"/>
                  <a:ea typeface="微软雅黑" pitchFamily="34" charset="-122"/>
                </a:rPr>
                <a:t>1</a:t>
              </a:r>
              <a:endParaRPr lang="zh-CN" altLang="en-US" sz="24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36623677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二</a:t>
            </a:r>
            <a:r>
              <a:rPr lang="zh-CN" altLang="en-US" dirty="0" smtClean="0">
                <a:latin typeface="微软雅黑" pitchFamily="34" charset="-122"/>
                <a:ea typeface="微软雅黑" pitchFamily="34" charset="-122"/>
              </a:rPr>
              <a:t>、国内外研究现状</a:t>
            </a:r>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a:xfrm>
            <a:off x="6553200" y="6127875"/>
            <a:ext cx="2133600" cy="365125"/>
          </a:xfrm>
        </p:spPr>
        <p:txBody>
          <a:bodyPr/>
          <a:lstStyle/>
          <a:p>
            <a:pPr>
              <a:defRPr/>
            </a:pPr>
            <a:fld id="{D5DBFFF4-4669-40B8-8A8D-9D76904E13F8}" type="slidenum">
              <a:rPr lang="zh-CN" altLang="en-US" smtClean="0">
                <a:latin typeface="微软雅黑" pitchFamily="34" charset="-122"/>
                <a:ea typeface="微软雅黑" pitchFamily="34" charset="-122"/>
              </a:rPr>
              <a:pPr>
                <a:defRPr/>
              </a:pPr>
              <a:t>15</a:t>
            </a:fld>
            <a:endParaRPr lang="zh-CN" altLang="en-US">
              <a:latin typeface="微软雅黑" pitchFamily="34" charset="-122"/>
              <a:ea typeface="微软雅黑" pitchFamily="34" charset="-122"/>
            </a:endParaRPr>
          </a:p>
        </p:txBody>
      </p:sp>
      <p:sp>
        <p:nvSpPr>
          <p:cNvPr id="7" name="矩形 6"/>
          <p:cNvSpPr/>
          <p:nvPr/>
        </p:nvSpPr>
        <p:spPr>
          <a:xfrm>
            <a:off x="971500" y="1063663"/>
            <a:ext cx="561662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地理信息共享标准</a:t>
            </a:r>
            <a:endParaRPr lang="zh-CN" altLang="en-US" sz="2400" b="1" dirty="0">
              <a:latin typeface="微软雅黑" pitchFamily="34" charset="-122"/>
              <a:ea typeface="微软雅黑" pitchFamily="34" charset="-122"/>
            </a:endParaRPr>
          </a:p>
        </p:txBody>
      </p:sp>
      <p:sp>
        <p:nvSpPr>
          <p:cNvPr id="18" name="矩形 17"/>
          <p:cNvSpPr/>
          <p:nvPr/>
        </p:nvSpPr>
        <p:spPr>
          <a:xfrm>
            <a:off x="107380" y="1063663"/>
            <a:ext cx="64807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latin typeface="微软雅黑" pitchFamily="34" charset="-122"/>
                <a:ea typeface="微软雅黑" pitchFamily="34" charset="-122"/>
              </a:rPr>
              <a:t>1</a:t>
            </a:r>
            <a:endParaRPr lang="zh-CN" altLang="en-US" sz="2400" b="1" dirty="0">
              <a:latin typeface="微软雅黑" pitchFamily="34" charset="-122"/>
              <a:ea typeface="微软雅黑" pitchFamily="34" charset="-122"/>
            </a:endParaRPr>
          </a:p>
        </p:txBody>
      </p:sp>
      <p:sp>
        <p:nvSpPr>
          <p:cNvPr id="9" name="TextBox 8"/>
          <p:cNvSpPr txBox="1"/>
          <p:nvPr/>
        </p:nvSpPr>
        <p:spPr>
          <a:xfrm>
            <a:off x="755452" y="1824457"/>
            <a:ext cx="7993128" cy="3585597"/>
          </a:xfrm>
          <a:prstGeom prst="rect">
            <a:avLst/>
          </a:prstGeom>
          <a:noFill/>
        </p:spPr>
        <p:txBody>
          <a:bodyPr wrap="square" rtlCol="0">
            <a:spAutoFit/>
          </a:bodyPr>
          <a:lstStyle/>
          <a:p>
            <a:pPr marL="285750" indent="-285750">
              <a:lnSpc>
                <a:spcPct val="150000"/>
              </a:lnSpc>
              <a:buFont typeface="Wingdings" pitchFamily="2" charset="2"/>
              <a:buChar char="l"/>
            </a:pPr>
            <a:r>
              <a:rPr lang="en-US" altLang="zh-CN" sz="2200" dirty="0">
                <a:latin typeface="微软雅黑" pitchFamily="34" charset="-122"/>
                <a:ea typeface="微软雅黑" pitchFamily="34" charset="-122"/>
              </a:rPr>
              <a:t>ISO/TC 211</a:t>
            </a:r>
            <a:r>
              <a:rPr lang="zh-CN" altLang="en-US" sz="2200" dirty="0" smtClean="0">
                <a:latin typeface="微软雅黑" pitchFamily="34" charset="-122"/>
                <a:ea typeface="微软雅黑" pitchFamily="34" charset="-122"/>
              </a:rPr>
              <a:t>标准</a:t>
            </a:r>
            <a:endParaRPr lang="en-US" altLang="zh-CN" sz="2200" dirty="0" smtClean="0">
              <a:latin typeface="微软雅黑" pitchFamily="34" charset="-122"/>
              <a:ea typeface="微软雅黑" pitchFamily="34" charset="-122"/>
            </a:endParaRPr>
          </a:p>
          <a:p>
            <a:pPr marL="285750" indent="-285750">
              <a:lnSpc>
                <a:spcPct val="150000"/>
              </a:lnSpc>
              <a:buFont typeface="Wingdings" pitchFamily="2" charset="2"/>
              <a:buChar char="l"/>
            </a:pPr>
            <a:r>
              <a:rPr lang="en-US" altLang="zh-CN" sz="2200" dirty="0" smtClean="0">
                <a:latin typeface="微软雅黑" pitchFamily="34" charset="-122"/>
                <a:ea typeface="微软雅黑" pitchFamily="34" charset="-122"/>
              </a:rPr>
              <a:t>OGC</a:t>
            </a:r>
            <a:r>
              <a:rPr lang="zh-CN" altLang="en-US" sz="2200" dirty="0" smtClean="0">
                <a:latin typeface="微软雅黑" pitchFamily="34" charset="-122"/>
                <a:ea typeface="微软雅黑" pitchFamily="34" charset="-122"/>
              </a:rPr>
              <a:t>标准</a:t>
            </a:r>
            <a:endParaRPr lang="en-US" altLang="zh-CN" sz="2200" dirty="0" smtClean="0">
              <a:latin typeface="微软雅黑" pitchFamily="34" charset="-122"/>
              <a:ea typeface="微软雅黑" pitchFamily="34" charset="-122"/>
            </a:endParaRPr>
          </a:p>
          <a:p>
            <a:pPr marL="285750" indent="-285750">
              <a:lnSpc>
                <a:spcPct val="150000"/>
              </a:lnSpc>
              <a:buFont typeface="Wingdings" pitchFamily="2" charset="2"/>
              <a:buChar char="l"/>
            </a:pPr>
            <a:r>
              <a:rPr lang="zh-CN" altLang="en-US" sz="2200" dirty="0" smtClean="0">
                <a:latin typeface="微软雅黑" pitchFamily="34" charset="-122"/>
                <a:ea typeface="微软雅黑" pitchFamily="34" charset="-122"/>
              </a:rPr>
              <a:t>元数据标准：</a:t>
            </a:r>
            <a:r>
              <a:rPr lang="en-US" altLang="zh-CN" sz="2200" dirty="0" smtClean="0">
                <a:latin typeface="微软雅黑" pitchFamily="34" charset="-122"/>
                <a:ea typeface="微软雅黑" pitchFamily="34" charset="-122"/>
              </a:rPr>
              <a:t>CSDGM</a:t>
            </a:r>
            <a:r>
              <a:rPr lang="zh-CN" altLang="en-US" sz="2200" dirty="0" smtClean="0">
                <a:latin typeface="微软雅黑" pitchFamily="34" charset="-122"/>
                <a:ea typeface="微软雅黑" pitchFamily="34" charset="-122"/>
              </a:rPr>
              <a:t>、</a:t>
            </a:r>
            <a:r>
              <a:rPr lang="en-US" altLang="zh-CN" sz="2200" dirty="0">
                <a:latin typeface="微软雅黑" pitchFamily="34" charset="-122"/>
                <a:ea typeface="微软雅黑" pitchFamily="34" charset="-122"/>
              </a:rPr>
              <a:t>ISO </a:t>
            </a:r>
            <a:r>
              <a:rPr lang="en-US" altLang="zh-CN" sz="2200" dirty="0" smtClean="0">
                <a:latin typeface="微软雅黑" pitchFamily="34" charset="-122"/>
                <a:ea typeface="微软雅黑" pitchFamily="34" charset="-122"/>
              </a:rPr>
              <a:t>15046-15</a:t>
            </a:r>
          </a:p>
          <a:p>
            <a:pPr marL="285750" indent="-285750">
              <a:lnSpc>
                <a:spcPct val="150000"/>
              </a:lnSpc>
              <a:buFont typeface="Wingdings" pitchFamily="2" charset="2"/>
              <a:buChar char="l"/>
            </a:pPr>
            <a:r>
              <a:rPr lang="zh-CN" altLang="en-US" sz="2200" dirty="0">
                <a:latin typeface="微软雅黑" pitchFamily="34" charset="-122"/>
                <a:ea typeface="微软雅黑" pitchFamily="34" charset="-122"/>
              </a:rPr>
              <a:t>我国相关标准</a:t>
            </a:r>
            <a:r>
              <a:rPr lang="zh-CN" altLang="en-US" sz="2200" dirty="0" smtClean="0">
                <a:latin typeface="微软雅黑" pitchFamily="34" charset="-122"/>
                <a:ea typeface="微软雅黑" pitchFamily="34" charset="-122"/>
              </a:rPr>
              <a:t>：</a:t>
            </a:r>
            <a:r>
              <a:rPr lang="en-US" altLang="zh-CN" sz="2200" dirty="0" smtClean="0">
                <a:latin typeface="微软雅黑" pitchFamily="34" charset="-122"/>
                <a:ea typeface="微软雅黑" pitchFamily="34" charset="-122"/>
              </a:rPr>
              <a:t>2008</a:t>
            </a:r>
            <a:r>
              <a:rPr lang="zh-CN" altLang="en-US" sz="2200" dirty="0" smtClean="0">
                <a:latin typeface="微软雅黑" pitchFamily="34" charset="-122"/>
                <a:ea typeface="微软雅黑" pitchFamily="34" charset="-122"/>
              </a:rPr>
              <a:t>国家</a:t>
            </a:r>
            <a:r>
              <a:rPr lang="zh-CN" altLang="en-US" sz="2200" dirty="0">
                <a:latin typeface="微软雅黑" pitchFamily="34" charset="-122"/>
                <a:ea typeface="微软雅黑" pitchFamily="34" charset="-122"/>
              </a:rPr>
              <a:t>地理信息标准</a:t>
            </a:r>
            <a:r>
              <a:rPr lang="zh-CN" altLang="en-US" sz="2200" dirty="0" smtClean="0">
                <a:latin typeface="微软雅黑" pitchFamily="34" charset="-122"/>
                <a:ea typeface="微软雅黑" pitchFamily="34" charset="-122"/>
              </a:rPr>
              <a:t>体系、</a:t>
            </a:r>
            <a:r>
              <a:rPr lang="en-US" altLang="zh-CN" sz="2200" dirty="0">
                <a:latin typeface="微软雅黑" pitchFamily="34" charset="-122"/>
                <a:ea typeface="微软雅黑" pitchFamily="34" charset="-122"/>
              </a:rPr>
              <a:t>GB/T 19710-2005</a:t>
            </a:r>
            <a:endParaRPr lang="en-US" altLang="zh-CN" sz="2200" dirty="0" smtClean="0">
              <a:latin typeface="微软雅黑" pitchFamily="34" charset="-122"/>
              <a:ea typeface="微软雅黑" pitchFamily="34" charset="-122"/>
            </a:endParaRPr>
          </a:p>
          <a:p>
            <a:pPr marL="285750" indent="-285750">
              <a:buFont typeface="Wingdings" pitchFamily="2" charset="2"/>
              <a:buChar char="l"/>
            </a:pPr>
            <a:endParaRPr lang="en-US" altLang="zh-CN" sz="2200" dirty="0">
              <a:latin typeface="微软雅黑" pitchFamily="34" charset="-122"/>
              <a:ea typeface="微软雅黑" pitchFamily="34" charset="-122"/>
            </a:endParaRPr>
          </a:p>
          <a:p>
            <a:pPr marL="285750" indent="-285750">
              <a:buFont typeface="Wingdings" pitchFamily="2" charset="2"/>
              <a:buChar char="l"/>
            </a:pPr>
            <a:endParaRPr lang="en-US" altLang="zh-CN" sz="2200" dirty="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grpSp>
        <p:nvGrpSpPr>
          <p:cNvPr id="3" name="组合 2"/>
          <p:cNvGrpSpPr/>
          <p:nvPr/>
        </p:nvGrpSpPr>
        <p:grpSpPr>
          <a:xfrm>
            <a:off x="467430" y="4787792"/>
            <a:ext cx="8353160" cy="1653183"/>
            <a:chOff x="467430" y="4787792"/>
            <a:chExt cx="8353160" cy="1653183"/>
          </a:xfrm>
        </p:grpSpPr>
        <p:sp>
          <p:nvSpPr>
            <p:cNvPr id="32" name="矩形 31"/>
            <p:cNvSpPr/>
            <p:nvPr/>
          </p:nvSpPr>
          <p:spPr>
            <a:xfrm>
              <a:off x="467430" y="4787792"/>
              <a:ext cx="8353160" cy="1653183"/>
            </a:xfrm>
            <a:prstGeom prst="rect">
              <a:avLst/>
            </a:prstGeom>
            <a:effectLst>
              <a:outerShdw blurRad="50800" dist="38100" dir="18900000" algn="b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lnSpc>
                  <a:spcPct val="150000"/>
                </a:lnSpc>
                <a:buFont typeface="Arial" panose="020B0604020202020204" pitchFamily="34" charset="0"/>
                <a:buChar char="•"/>
              </a:pPr>
              <a:endParaRPr lang="en-US" altLang="zh-CN" sz="2200" dirty="0" smtClean="0">
                <a:latin typeface="微软雅黑" pitchFamily="34" charset="-122"/>
                <a:ea typeface="微软雅黑" pitchFamily="34" charset="-122"/>
              </a:endParaRPr>
            </a:p>
          </p:txBody>
        </p:sp>
        <p:sp>
          <p:nvSpPr>
            <p:cNvPr id="10" name="TextBox 9"/>
            <p:cNvSpPr txBox="1"/>
            <p:nvPr/>
          </p:nvSpPr>
          <p:spPr>
            <a:xfrm>
              <a:off x="552753" y="5014393"/>
              <a:ext cx="8137208" cy="769441"/>
            </a:xfrm>
            <a:prstGeom prst="rect">
              <a:avLst/>
            </a:prstGeom>
            <a:noFill/>
          </p:spPr>
          <p:txBody>
            <a:bodyPr wrap="square" rtlCol="0">
              <a:spAutoFit/>
            </a:bodyPr>
            <a:lstStyle/>
            <a:p>
              <a:r>
                <a:rPr lang="zh-CN" altLang="zh-CN" sz="2200" dirty="0" smtClean="0">
                  <a:latin typeface="微软雅黑" pitchFamily="34" charset="-122"/>
                  <a:ea typeface="微软雅黑" pitchFamily="34" charset="-122"/>
                </a:rPr>
                <a:t>主要</a:t>
              </a:r>
              <a:r>
                <a:rPr lang="zh-CN" altLang="en-US" sz="2200" dirty="0" smtClean="0">
                  <a:latin typeface="微软雅黑" pitchFamily="34" charset="-122"/>
                  <a:ea typeface="微软雅黑" pitchFamily="34" charset="-122"/>
                </a:rPr>
                <a:t>面向传统地理空间数据的共享和互操作，缺乏其</a:t>
              </a:r>
              <a:r>
                <a:rPr lang="zh-CN" altLang="en-US" sz="2200" dirty="0">
                  <a:latin typeface="微软雅黑" pitchFamily="34" charset="-122"/>
                  <a:ea typeface="微软雅黑" pitchFamily="34" charset="-122"/>
                </a:rPr>
                <a:t>它</a:t>
              </a:r>
              <a:r>
                <a:rPr lang="zh-CN" altLang="en-US" sz="2200" dirty="0" smtClean="0">
                  <a:latin typeface="微软雅黑" pitchFamily="34" charset="-122"/>
                  <a:ea typeface="微软雅黑" pitchFamily="34" charset="-122"/>
                </a:rPr>
                <a:t>形态地理信息统一的表达模型、处理、访问接口标准。</a:t>
              </a:r>
              <a:endParaRPr lang="zh-CN" altLang="en-US" sz="2200" dirty="0">
                <a:latin typeface="微软雅黑" pitchFamily="34" charset="-122"/>
                <a:ea typeface="微软雅黑" pitchFamily="34" charset="-122"/>
              </a:endParaRPr>
            </a:p>
          </p:txBody>
        </p:sp>
      </p:grpSp>
    </p:spTree>
    <p:extLst>
      <p:ext uri="{BB962C8B-B14F-4D97-AF65-F5344CB8AC3E}">
        <p14:creationId xmlns:p14="http://schemas.microsoft.com/office/powerpoint/2010/main" val="1929291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二</a:t>
            </a:r>
            <a:r>
              <a:rPr lang="zh-CN" altLang="en-US" dirty="0" smtClean="0">
                <a:latin typeface="微软雅黑" pitchFamily="34" charset="-122"/>
                <a:ea typeface="微软雅黑" pitchFamily="34" charset="-122"/>
              </a:rPr>
              <a:t>、国内外研究现状</a:t>
            </a:r>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pPr>
              <a:defRPr/>
            </a:pPr>
            <a:fld id="{D5DBFFF4-4669-40B8-8A8D-9D76904E13F8}" type="slidenum">
              <a:rPr lang="zh-CN" altLang="en-US" smtClean="0">
                <a:latin typeface="微软雅黑" pitchFamily="34" charset="-122"/>
                <a:ea typeface="微软雅黑" pitchFamily="34" charset="-122"/>
              </a:rPr>
              <a:pPr>
                <a:defRPr/>
              </a:pPr>
              <a:t>16</a:t>
            </a:fld>
            <a:endParaRPr lang="zh-CN" altLang="en-US">
              <a:latin typeface="微软雅黑" pitchFamily="34" charset="-122"/>
              <a:ea typeface="微软雅黑" pitchFamily="34" charset="-122"/>
            </a:endParaRPr>
          </a:p>
        </p:txBody>
      </p:sp>
      <p:sp>
        <p:nvSpPr>
          <p:cNvPr id="7" name="矩形 6"/>
          <p:cNvSpPr/>
          <p:nvPr/>
        </p:nvSpPr>
        <p:spPr>
          <a:xfrm>
            <a:off x="971500" y="1063663"/>
            <a:ext cx="561662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latin typeface="微软雅黑" pitchFamily="34" charset="-122"/>
                <a:ea typeface="微软雅黑" pitchFamily="34" charset="-122"/>
              </a:rPr>
              <a:t>时空信息智能搜索方面</a:t>
            </a:r>
          </a:p>
        </p:txBody>
      </p:sp>
      <p:sp>
        <p:nvSpPr>
          <p:cNvPr id="18" name="矩形 17"/>
          <p:cNvSpPr/>
          <p:nvPr/>
        </p:nvSpPr>
        <p:spPr>
          <a:xfrm>
            <a:off x="107380" y="1063663"/>
            <a:ext cx="64807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latin typeface="微软雅黑" pitchFamily="34" charset="-122"/>
                <a:ea typeface="微软雅黑" pitchFamily="34" charset="-122"/>
              </a:rPr>
              <a:t>2</a:t>
            </a:r>
            <a:endParaRPr lang="zh-CN" altLang="en-US" sz="2400" b="1" dirty="0">
              <a:latin typeface="微软雅黑" pitchFamily="34" charset="-122"/>
              <a:ea typeface="微软雅黑" pitchFamily="34" charset="-122"/>
            </a:endParaRPr>
          </a:p>
        </p:txBody>
      </p:sp>
      <p:sp>
        <p:nvSpPr>
          <p:cNvPr id="9" name="TextBox 8"/>
          <p:cNvSpPr txBox="1"/>
          <p:nvPr/>
        </p:nvSpPr>
        <p:spPr>
          <a:xfrm>
            <a:off x="467430" y="1824457"/>
            <a:ext cx="8281150" cy="1615827"/>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200" dirty="0">
                <a:latin typeface="微软雅黑" pitchFamily="34" charset="-122"/>
                <a:ea typeface="微软雅黑" pitchFamily="34" charset="-122"/>
              </a:rPr>
              <a:t>地理信息检索</a:t>
            </a:r>
            <a:r>
              <a:rPr lang="zh-CN" altLang="en-US" sz="2200" dirty="0" smtClean="0">
                <a:latin typeface="微软雅黑" pitchFamily="34" charset="-122"/>
                <a:ea typeface="微软雅黑" pitchFamily="34" charset="-122"/>
              </a:rPr>
              <a:t>研讨</a:t>
            </a:r>
            <a:r>
              <a:rPr lang="en-US" altLang="zh-CN" sz="2200" dirty="0" smtClean="0">
                <a:latin typeface="微软雅黑" pitchFamily="34" charset="-122"/>
                <a:ea typeface="微软雅黑" pitchFamily="34" charset="-122"/>
              </a:rPr>
              <a:t>GIR</a:t>
            </a:r>
            <a:r>
              <a:rPr lang="zh-CN" altLang="en-US" sz="2200" dirty="0">
                <a:latin typeface="微软雅黑" pitchFamily="34" charset="-122"/>
                <a:ea typeface="微软雅黑" pitchFamily="34" charset="-122"/>
              </a:rPr>
              <a:t>、跨语言地理信息检索大会</a:t>
            </a:r>
            <a:r>
              <a:rPr lang="en-US" altLang="zh-CN"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GeoCLEF</a:t>
            </a:r>
            <a:r>
              <a:rPr lang="en-US" altLang="zh-CN" sz="2200" dirty="0" smtClean="0">
                <a:latin typeface="微软雅黑" pitchFamily="34" charset="-122"/>
                <a:ea typeface="微软雅黑" pitchFamily="34" charset="-122"/>
              </a:rPr>
              <a:t>)</a:t>
            </a:r>
          </a:p>
          <a:p>
            <a:pPr marL="285750" indent="-285750">
              <a:lnSpc>
                <a:spcPct val="150000"/>
              </a:lnSpc>
              <a:buFont typeface="Wingdings" pitchFamily="2" charset="2"/>
              <a:buChar char="l"/>
            </a:pPr>
            <a:r>
              <a:rPr lang="en-US" altLang="zh-CN" sz="2200" dirty="0" err="1">
                <a:latin typeface="微软雅黑" pitchFamily="34" charset="-122"/>
                <a:ea typeface="微软雅黑" pitchFamily="34" charset="-122"/>
              </a:rPr>
              <a:t>GeoQuery</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START</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SPIRIT</a:t>
            </a:r>
            <a:r>
              <a:rPr lang="zh-CN" altLang="en-US" sz="2200" dirty="0">
                <a:latin typeface="微软雅黑" pitchFamily="34" charset="-122"/>
                <a:ea typeface="微软雅黑" pitchFamily="34" charset="-122"/>
              </a:rPr>
              <a:t>，</a:t>
            </a:r>
            <a:r>
              <a:rPr lang="en-US" altLang="zh-CN" sz="2200" dirty="0" err="1">
                <a:latin typeface="微软雅黑" pitchFamily="34" charset="-122"/>
                <a:ea typeface="微软雅黑" pitchFamily="34" charset="-122"/>
              </a:rPr>
              <a:t>GeoVAQA</a:t>
            </a:r>
            <a:r>
              <a:rPr lang="zh-CN" altLang="en-US" sz="2200" dirty="0">
                <a:latin typeface="微软雅黑" pitchFamily="34" charset="-122"/>
                <a:ea typeface="微软雅黑" pitchFamily="34" charset="-122"/>
              </a:rPr>
              <a:t>、</a:t>
            </a:r>
            <a:r>
              <a:rPr lang="en-US" altLang="zh-CN" sz="2200" dirty="0" smtClean="0">
                <a:latin typeface="微软雅黑" pitchFamily="34" charset="-122"/>
                <a:ea typeface="微软雅黑" pitchFamily="34" charset="-122"/>
              </a:rPr>
              <a:t>CITY-TOUR</a:t>
            </a:r>
          </a:p>
          <a:p>
            <a:pPr marL="285750" indent="-285750">
              <a:lnSpc>
                <a:spcPct val="150000"/>
              </a:lnSpc>
              <a:buFont typeface="Wingdings" pitchFamily="2" charset="2"/>
              <a:buChar char="l"/>
            </a:pPr>
            <a:r>
              <a:rPr lang="en-US" altLang="zh-CN" sz="2200" dirty="0">
                <a:latin typeface="微软雅黑" pitchFamily="34" charset="-122"/>
                <a:ea typeface="微软雅黑" pitchFamily="34" charset="-122"/>
              </a:rPr>
              <a:t>Google</a:t>
            </a:r>
            <a:r>
              <a:rPr lang="zh-CN" altLang="en-US" sz="2200" dirty="0">
                <a:latin typeface="微软雅黑" pitchFamily="34" charset="-122"/>
                <a:ea typeface="微软雅黑" pitchFamily="34" charset="-122"/>
              </a:rPr>
              <a:t>、</a:t>
            </a:r>
            <a:r>
              <a:rPr lang="en-US" altLang="zh-CN" sz="2200" dirty="0">
                <a:latin typeface="微软雅黑" pitchFamily="34" charset="-122"/>
                <a:ea typeface="微软雅黑" pitchFamily="34" charset="-122"/>
              </a:rPr>
              <a:t>Yahoo</a:t>
            </a:r>
            <a:r>
              <a:rPr lang="zh-CN" altLang="en-US" sz="2200" dirty="0">
                <a:latin typeface="微软雅黑" pitchFamily="34" charset="-122"/>
                <a:ea typeface="微软雅黑" pitchFamily="34" charset="-122"/>
              </a:rPr>
              <a:t>、</a:t>
            </a:r>
            <a:r>
              <a:rPr lang="en-US" altLang="zh-CN" sz="2200" dirty="0" smtClean="0">
                <a:latin typeface="微软雅黑" pitchFamily="34" charset="-122"/>
                <a:ea typeface="微软雅黑" pitchFamily="34" charset="-122"/>
              </a:rPr>
              <a:t>IBM</a:t>
            </a:r>
            <a:endParaRPr lang="en-US" altLang="zh-CN" sz="2200" dirty="0">
              <a:latin typeface="微软雅黑" pitchFamily="34" charset="-122"/>
              <a:ea typeface="微软雅黑" pitchFamily="34" charset="-122"/>
            </a:endParaRPr>
          </a:p>
        </p:txBody>
      </p:sp>
      <p:grpSp>
        <p:nvGrpSpPr>
          <p:cNvPr id="3" name="组合 2"/>
          <p:cNvGrpSpPr/>
          <p:nvPr/>
        </p:nvGrpSpPr>
        <p:grpSpPr>
          <a:xfrm>
            <a:off x="467430" y="4449585"/>
            <a:ext cx="8353160" cy="1859815"/>
            <a:chOff x="467430" y="4449585"/>
            <a:chExt cx="8353160" cy="1859815"/>
          </a:xfrm>
        </p:grpSpPr>
        <p:sp>
          <p:nvSpPr>
            <p:cNvPr id="32" name="矩形 31"/>
            <p:cNvSpPr/>
            <p:nvPr/>
          </p:nvSpPr>
          <p:spPr>
            <a:xfrm>
              <a:off x="467430" y="4449585"/>
              <a:ext cx="8353160" cy="1859815"/>
            </a:xfrm>
            <a:prstGeom prst="rect">
              <a:avLst/>
            </a:prstGeom>
            <a:effectLst>
              <a:outerShdw blurRad="50800" dist="38100" dir="18900000" algn="b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lnSpc>
                  <a:spcPct val="150000"/>
                </a:lnSpc>
                <a:buFont typeface="Arial" panose="020B0604020202020204" pitchFamily="34" charset="0"/>
                <a:buChar char="•"/>
              </a:pPr>
              <a:endParaRPr lang="en-US" altLang="zh-CN" sz="2200" dirty="0" smtClean="0">
                <a:latin typeface="微软雅黑" pitchFamily="34" charset="-122"/>
                <a:ea typeface="微软雅黑" pitchFamily="34" charset="-122"/>
              </a:endParaRPr>
            </a:p>
          </p:txBody>
        </p:sp>
        <p:sp>
          <p:nvSpPr>
            <p:cNvPr id="10" name="TextBox 9"/>
            <p:cNvSpPr txBox="1"/>
            <p:nvPr/>
          </p:nvSpPr>
          <p:spPr>
            <a:xfrm>
              <a:off x="552753" y="4653170"/>
              <a:ext cx="8137208" cy="1446550"/>
            </a:xfrm>
            <a:prstGeom prst="rect">
              <a:avLst/>
            </a:prstGeom>
            <a:noFill/>
          </p:spPr>
          <p:txBody>
            <a:bodyPr wrap="square" rtlCol="0">
              <a:spAutoFit/>
            </a:bodyPr>
            <a:lstStyle/>
            <a:p>
              <a:r>
                <a:rPr lang="zh-CN" altLang="zh-CN" sz="2200" dirty="0">
                  <a:latin typeface="微软雅黑" pitchFamily="34" charset="-122"/>
                  <a:ea typeface="微软雅黑" pitchFamily="34" charset="-122"/>
                </a:rPr>
                <a:t>主要集中在文本类地理信息、本地地理信息数据库、黄页在线查询等网络地理信息应用方面</a:t>
              </a:r>
              <a:r>
                <a:rPr lang="zh-CN" altLang="zh-CN" sz="2200" dirty="0" smtClean="0">
                  <a:latin typeface="微软雅黑" pitchFamily="34" charset="-122"/>
                  <a:ea typeface="微软雅黑" pitchFamily="34" charset="-122"/>
                </a:rPr>
                <a:t>，基本上</a:t>
              </a:r>
              <a:r>
                <a:rPr lang="zh-CN" altLang="zh-CN" sz="2200" dirty="0">
                  <a:latin typeface="微软雅黑" pitchFamily="34" charset="-122"/>
                  <a:ea typeface="微软雅黑" pitchFamily="34" charset="-122"/>
                </a:rPr>
                <a:t>属于基于关键词查询，缺乏语义分析、语义索引和检索</a:t>
              </a:r>
              <a:r>
                <a:rPr lang="zh-CN" altLang="zh-CN" sz="2200" dirty="0" smtClean="0">
                  <a:latin typeface="微软雅黑" pitchFamily="34" charset="-122"/>
                  <a:ea typeface="微软雅黑" pitchFamily="34" charset="-122"/>
                </a:rPr>
                <a:t>；</a:t>
              </a:r>
              <a:endParaRPr lang="en-US" altLang="zh-CN" sz="2200" dirty="0" smtClean="0">
                <a:latin typeface="微软雅黑" pitchFamily="34" charset="-122"/>
                <a:ea typeface="微软雅黑" pitchFamily="34" charset="-122"/>
              </a:endParaRPr>
            </a:p>
            <a:p>
              <a:r>
                <a:rPr lang="zh-CN" altLang="zh-CN" sz="2200" dirty="0" smtClean="0">
                  <a:latin typeface="微软雅黑" pitchFamily="34" charset="-122"/>
                  <a:ea typeface="微软雅黑" pitchFamily="34" charset="-122"/>
                </a:rPr>
                <a:t>不能</a:t>
              </a:r>
              <a:r>
                <a:rPr lang="zh-CN" altLang="zh-CN" sz="2200" dirty="0">
                  <a:latin typeface="微软雅黑" pitchFamily="34" charset="-122"/>
                  <a:ea typeface="微软雅黑" pitchFamily="34" charset="-122"/>
                </a:rPr>
                <a:t>满足用户对空间信息的个性化</a:t>
              </a:r>
              <a:r>
                <a:rPr lang="zh-CN" altLang="zh-CN" sz="2200" dirty="0" smtClean="0">
                  <a:latin typeface="微软雅黑" pitchFamily="34" charset="-122"/>
                  <a:ea typeface="微软雅黑" pitchFamily="34" charset="-122"/>
                </a:rPr>
                <a:t>需求</a:t>
              </a:r>
              <a:r>
                <a:rPr lang="zh-CN" altLang="en-US" sz="2200" dirty="0">
                  <a:latin typeface="微软雅黑" pitchFamily="34" charset="-122"/>
                  <a:ea typeface="微软雅黑" pitchFamily="34" charset="-122"/>
                </a:rPr>
                <a:t>。</a:t>
              </a:r>
            </a:p>
          </p:txBody>
        </p:sp>
      </p:grpSp>
    </p:spTree>
    <p:extLst>
      <p:ext uri="{BB962C8B-B14F-4D97-AF65-F5344CB8AC3E}">
        <p14:creationId xmlns:p14="http://schemas.microsoft.com/office/powerpoint/2010/main" val="3875557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二</a:t>
            </a:r>
            <a:r>
              <a:rPr lang="zh-CN" altLang="en-US" dirty="0" smtClean="0">
                <a:latin typeface="微软雅黑" pitchFamily="34" charset="-122"/>
                <a:ea typeface="微软雅黑" pitchFamily="34" charset="-122"/>
              </a:rPr>
              <a:t>、国内外研究现状</a:t>
            </a:r>
            <a:endParaRPr lang="zh-CN" altLang="en-US" dirty="0"/>
          </a:p>
        </p:txBody>
      </p:sp>
      <p:sp>
        <p:nvSpPr>
          <p:cNvPr id="7" name="矩形 6"/>
          <p:cNvSpPr/>
          <p:nvPr/>
        </p:nvSpPr>
        <p:spPr>
          <a:xfrm>
            <a:off x="971500" y="1063663"/>
            <a:ext cx="561662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latin typeface="微软雅黑" pitchFamily="34" charset="-122"/>
                <a:ea typeface="微软雅黑" pitchFamily="34" charset="-122"/>
              </a:rPr>
              <a:t>地理信息</a:t>
            </a:r>
            <a:r>
              <a:rPr lang="zh-CN" altLang="en-US" sz="2400" b="1" dirty="0" smtClean="0">
                <a:latin typeface="微软雅黑" pitchFamily="34" charset="-122"/>
                <a:ea typeface="微软雅黑" pitchFamily="34" charset="-122"/>
              </a:rPr>
              <a:t>语义方面</a:t>
            </a:r>
            <a:endParaRPr lang="zh-CN" altLang="en-US" sz="2400" b="1" dirty="0">
              <a:latin typeface="微软雅黑" pitchFamily="34" charset="-122"/>
              <a:ea typeface="微软雅黑" pitchFamily="34" charset="-122"/>
            </a:endParaRPr>
          </a:p>
        </p:txBody>
      </p:sp>
      <p:sp>
        <p:nvSpPr>
          <p:cNvPr id="18" name="矩形 17"/>
          <p:cNvSpPr/>
          <p:nvPr/>
        </p:nvSpPr>
        <p:spPr>
          <a:xfrm>
            <a:off x="107380" y="1063663"/>
            <a:ext cx="64807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smtClean="0">
                <a:latin typeface="微软雅黑" pitchFamily="34" charset="-122"/>
                <a:ea typeface="微软雅黑" pitchFamily="34" charset="-122"/>
              </a:rPr>
              <a:t>3</a:t>
            </a:r>
            <a:endParaRPr lang="zh-CN" altLang="en-US" sz="2400" b="1" dirty="0">
              <a:latin typeface="微软雅黑" pitchFamily="34" charset="-122"/>
              <a:ea typeface="微软雅黑" pitchFamily="34" charset="-122"/>
            </a:endParaRPr>
          </a:p>
        </p:txBody>
      </p:sp>
      <p:sp>
        <p:nvSpPr>
          <p:cNvPr id="9" name="TextBox 8"/>
          <p:cNvSpPr txBox="1"/>
          <p:nvPr/>
        </p:nvSpPr>
        <p:spPr>
          <a:xfrm>
            <a:off x="827462" y="2086997"/>
            <a:ext cx="7993128" cy="1107996"/>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200" dirty="0">
                <a:latin typeface="+mn-ea"/>
                <a:ea typeface="+mn-ea"/>
              </a:rPr>
              <a:t>本体</a:t>
            </a:r>
            <a:endParaRPr lang="en-US" altLang="zh-CN" sz="2200" dirty="0">
              <a:latin typeface="+mn-ea"/>
              <a:ea typeface="+mn-ea"/>
            </a:endParaRPr>
          </a:p>
          <a:p>
            <a:pPr marL="285750" indent="-285750">
              <a:lnSpc>
                <a:spcPct val="150000"/>
              </a:lnSpc>
              <a:buFont typeface="Wingdings" pitchFamily="2" charset="2"/>
              <a:buChar char="l"/>
            </a:pPr>
            <a:r>
              <a:rPr lang="zh-CN" altLang="en-US" sz="2200" dirty="0" smtClean="0">
                <a:latin typeface="+mn-ea"/>
                <a:ea typeface="+mn-ea"/>
              </a:rPr>
              <a:t>知识图谱</a:t>
            </a:r>
            <a:endParaRPr lang="en-US" altLang="zh-CN" sz="2200" dirty="0" smtClean="0"/>
          </a:p>
        </p:txBody>
      </p:sp>
      <p:grpSp>
        <p:nvGrpSpPr>
          <p:cNvPr id="3" name="组合 2"/>
          <p:cNvGrpSpPr/>
          <p:nvPr/>
        </p:nvGrpSpPr>
        <p:grpSpPr>
          <a:xfrm>
            <a:off x="467430" y="4509150"/>
            <a:ext cx="8353160" cy="1368190"/>
            <a:chOff x="467430" y="4293121"/>
            <a:chExt cx="8353160" cy="1368190"/>
          </a:xfrm>
        </p:grpSpPr>
        <p:sp>
          <p:nvSpPr>
            <p:cNvPr id="32" name="矩形 31"/>
            <p:cNvSpPr/>
            <p:nvPr/>
          </p:nvSpPr>
          <p:spPr>
            <a:xfrm>
              <a:off x="467430" y="4293121"/>
              <a:ext cx="8353160" cy="1368190"/>
            </a:xfrm>
            <a:prstGeom prst="rect">
              <a:avLst/>
            </a:prstGeom>
            <a:effectLst>
              <a:outerShdw blurRad="50800" dist="38100" dir="18900000" algn="b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lnSpc>
                  <a:spcPct val="150000"/>
                </a:lnSpc>
                <a:buFont typeface="Arial" panose="020B0604020202020204" pitchFamily="34" charset="0"/>
                <a:buChar char="•"/>
              </a:pPr>
              <a:endParaRPr lang="en-US" altLang="zh-CN" sz="2200" dirty="0" smtClean="0"/>
            </a:p>
          </p:txBody>
        </p:sp>
        <p:sp>
          <p:nvSpPr>
            <p:cNvPr id="10" name="TextBox 9"/>
            <p:cNvSpPr txBox="1"/>
            <p:nvPr/>
          </p:nvSpPr>
          <p:spPr>
            <a:xfrm>
              <a:off x="552753" y="4321482"/>
              <a:ext cx="8137208" cy="1107996"/>
            </a:xfrm>
            <a:prstGeom prst="rect">
              <a:avLst/>
            </a:prstGeom>
            <a:noFill/>
          </p:spPr>
          <p:txBody>
            <a:bodyPr wrap="square" rtlCol="0">
              <a:spAutoFit/>
            </a:bodyPr>
            <a:lstStyle/>
            <a:p>
              <a:r>
                <a:rPr lang="zh-CN" altLang="en-US" sz="2200" dirty="0">
                  <a:latin typeface="黑体" pitchFamily="2" charset="-122"/>
                  <a:ea typeface="黑体" pitchFamily="2" charset="-122"/>
                </a:rPr>
                <a:t>集中在基于自然语言分析的相似性计算、基于本体论思想的语义分类和知识关联构建</a:t>
              </a:r>
              <a:r>
                <a:rPr lang="zh-CN" altLang="en-US" sz="2200" dirty="0" smtClean="0">
                  <a:latin typeface="黑体" pitchFamily="2" charset="-122"/>
                  <a:ea typeface="黑体" pitchFamily="2" charset="-122"/>
                </a:rPr>
                <a:t>，偏注的是属性特征，对空间</a:t>
              </a:r>
              <a:r>
                <a:rPr lang="zh-CN" altLang="en-US" sz="2200" dirty="0">
                  <a:latin typeface="黑体" pitchFamily="2" charset="-122"/>
                  <a:ea typeface="黑体" pitchFamily="2" charset="-122"/>
                </a:rPr>
                <a:t>特征、时间特征和尺度</a:t>
              </a:r>
              <a:r>
                <a:rPr lang="zh-CN" altLang="en-US" sz="2200" dirty="0" smtClean="0">
                  <a:latin typeface="黑体" pitchFamily="2" charset="-122"/>
                  <a:ea typeface="黑体" pitchFamily="2" charset="-122"/>
                </a:rPr>
                <a:t>特征关注较少</a:t>
              </a:r>
              <a:endParaRPr lang="zh-CN" altLang="en-US" sz="2200" dirty="0">
                <a:latin typeface="黑体" pitchFamily="2" charset="-122"/>
                <a:ea typeface="黑体" pitchFamily="2" charset="-122"/>
              </a:endParaRPr>
            </a:p>
          </p:txBody>
        </p:sp>
      </p:grpSp>
    </p:spTree>
    <p:extLst>
      <p:ext uri="{BB962C8B-B14F-4D97-AF65-F5344CB8AC3E}">
        <p14:creationId xmlns:p14="http://schemas.microsoft.com/office/powerpoint/2010/main" val="83234271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二</a:t>
            </a:r>
            <a:r>
              <a:rPr lang="zh-CN" altLang="en-US" dirty="0" smtClean="0">
                <a:latin typeface="微软雅黑" pitchFamily="34" charset="-122"/>
                <a:ea typeface="微软雅黑" pitchFamily="34" charset="-122"/>
              </a:rPr>
              <a:t>、国内外研究现状</a:t>
            </a:r>
            <a:endParaRPr lang="zh-CN" altLang="en-US" dirty="0"/>
          </a:p>
        </p:txBody>
      </p:sp>
      <p:sp>
        <p:nvSpPr>
          <p:cNvPr id="7" name="矩形 6"/>
          <p:cNvSpPr/>
          <p:nvPr/>
        </p:nvSpPr>
        <p:spPr>
          <a:xfrm>
            <a:off x="971500" y="1063663"/>
            <a:ext cx="5616624"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a:latin typeface="微软雅黑" pitchFamily="34" charset="-122"/>
                <a:ea typeface="微软雅黑" pitchFamily="34" charset="-122"/>
              </a:rPr>
              <a:t>基于位置</a:t>
            </a:r>
            <a:r>
              <a:rPr lang="zh-CN" altLang="en-US" sz="2400" b="1" dirty="0" smtClean="0">
                <a:latin typeface="微软雅黑" pitchFamily="34" charset="-122"/>
                <a:ea typeface="微软雅黑" pitchFamily="34" charset="-122"/>
              </a:rPr>
              <a:t>的搜索应用</a:t>
            </a:r>
            <a:endParaRPr lang="zh-CN" altLang="en-US" sz="2400" b="1" dirty="0">
              <a:latin typeface="微软雅黑" pitchFamily="34" charset="-122"/>
              <a:ea typeface="微软雅黑" pitchFamily="34" charset="-122"/>
            </a:endParaRPr>
          </a:p>
        </p:txBody>
      </p:sp>
      <p:sp>
        <p:nvSpPr>
          <p:cNvPr id="18" name="矩形 17"/>
          <p:cNvSpPr/>
          <p:nvPr/>
        </p:nvSpPr>
        <p:spPr>
          <a:xfrm>
            <a:off x="107380" y="1063663"/>
            <a:ext cx="648072"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b="1" dirty="0">
                <a:latin typeface="微软雅黑" pitchFamily="34" charset="-122"/>
                <a:ea typeface="微软雅黑" pitchFamily="34" charset="-122"/>
              </a:rPr>
              <a:t>4</a:t>
            </a:r>
            <a:endParaRPr lang="zh-CN" altLang="en-US" sz="2400" b="1" dirty="0">
              <a:latin typeface="微软雅黑" pitchFamily="34" charset="-122"/>
              <a:ea typeface="微软雅黑" pitchFamily="34" charset="-122"/>
            </a:endParaRPr>
          </a:p>
        </p:txBody>
      </p:sp>
      <p:sp>
        <p:nvSpPr>
          <p:cNvPr id="9" name="TextBox 8"/>
          <p:cNvSpPr txBox="1"/>
          <p:nvPr/>
        </p:nvSpPr>
        <p:spPr>
          <a:xfrm>
            <a:off x="755452" y="2083236"/>
            <a:ext cx="7993128" cy="1615827"/>
          </a:xfrm>
          <a:prstGeom prst="rect">
            <a:avLst/>
          </a:prstGeom>
          <a:noFill/>
        </p:spPr>
        <p:txBody>
          <a:bodyPr wrap="square" rtlCol="0">
            <a:spAutoFit/>
          </a:bodyPr>
          <a:lstStyle/>
          <a:p>
            <a:pPr marL="285750" indent="-285750">
              <a:lnSpc>
                <a:spcPct val="150000"/>
              </a:lnSpc>
              <a:buFont typeface="Wingdings" pitchFamily="2" charset="2"/>
              <a:buChar char="l"/>
            </a:pPr>
            <a:r>
              <a:rPr lang="zh-CN" altLang="en-US" sz="2200" dirty="0" smtClean="0">
                <a:latin typeface="+mn-ea"/>
                <a:ea typeface="+mn-ea"/>
              </a:rPr>
              <a:t>位置与社交网络融合：</a:t>
            </a:r>
            <a:r>
              <a:rPr lang="en-US" altLang="zh-CN" sz="2200" dirty="0" smtClean="0">
                <a:latin typeface="+mn-ea"/>
                <a:ea typeface="+mn-ea"/>
              </a:rPr>
              <a:t>Foursquare</a:t>
            </a:r>
            <a:r>
              <a:rPr lang="zh-CN" altLang="en-US" sz="2200" dirty="0" smtClean="0">
                <a:latin typeface="+mn-ea"/>
                <a:ea typeface="+mn-ea"/>
              </a:rPr>
              <a:t>、</a:t>
            </a:r>
            <a:r>
              <a:rPr lang="en-US" altLang="zh-CN" sz="2200" dirty="0" smtClean="0">
                <a:latin typeface="+mn-ea"/>
                <a:ea typeface="+mn-ea"/>
              </a:rPr>
              <a:t>Facebook</a:t>
            </a:r>
            <a:r>
              <a:rPr lang="zh-CN" altLang="en-US" sz="2200" dirty="0" smtClean="0">
                <a:latin typeface="+mn-ea"/>
                <a:ea typeface="+mn-ea"/>
              </a:rPr>
              <a:t>、</a:t>
            </a:r>
            <a:r>
              <a:rPr lang="en-US" altLang="zh-CN" sz="2200" dirty="0">
                <a:latin typeface="+mn-ea"/>
                <a:ea typeface="+mn-ea"/>
              </a:rPr>
              <a:t>Twitter</a:t>
            </a:r>
          </a:p>
          <a:p>
            <a:pPr marL="285750" indent="-285750">
              <a:lnSpc>
                <a:spcPct val="150000"/>
              </a:lnSpc>
              <a:buFont typeface="Wingdings" pitchFamily="2" charset="2"/>
              <a:buChar char="l"/>
            </a:pPr>
            <a:r>
              <a:rPr lang="zh-CN" altLang="en-US" sz="2200" dirty="0">
                <a:latin typeface="+mn-ea"/>
                <a:ea typeface="+mn-ea"/>
              </a:rPr>
              <a:t>位置服务：网易八方、百度身边、微</a:t>
            </a:r>
            <a:r>
              <a:rPr lang="zh-CN" altLang="en-US" sz="2200" dirty="0" smtClean="0">
                <a:latin typeface="+mn-ea"/>
                <a:ea typeface="+mn-ea"/>
              </a:rPr>
              <a:t>领地</a:t>
            </a:r>
            <a:endParaRPr lang="en-US" altLang="zh-CN" sz="2200" dirty="0" smtClean="0">
              <a:latin typeface="+mn-ea"/>
              <a:ea typeface="+mn-ea"/>
            </a:endParaRPr>
          </a:p>
          <a:p>
            <a:pPr marL="285750" indent="-285750">
              <a:lnSpc>
                <a:spcPct val="150000"/>
              </a:lnSpc>
              <a:buFont typeface="Wingdings" pitchFamily="2" charset="2"/>
              <a:buChar char="l"/>
            </a:pPr>
            <a:r>
              <a:rPr lang="zh-CN" altLang="en-US" sz="2200" dirty="0" smtClean="0">
                <a:latin typeface="+mn-ea"/>
                <a:ea typeface="+mn-ea"/>
              </a:rPr>
              <a:t>基于位置的信息挖掘：社交网络挖掘、时空数据挖掘</a:t>
            </a:r>
            <a:endParaRPr lang="en-US" altLang="zh-CN" sz="2200" dirty="0" smtClean="0"/>
          </a:p>
        </p:txBody>
      </p:sp>
      <p:grpSp>
        <p:nvGrpSpPr>
          <p:cNvPr id="3" name="组合 2"/>
          <p:cNvGrpSpPr/>
          <p:nvPr/>
        </p:nvGrpSpPr>
        <p:grpSpPr>
          <a:xfrm>
            <a:off x="443426" y="4941210"/>
            <a:ext cx="8389174" cy="1152160"/>
            <a:chOff x="467430" y="4005080"/>
            <a:chExt cx="8389174" cy="1152160"/>
          </a:xfrm>
        </p:grpSpPr>
        <p:sp>
          <p:nvSpPr>
            <p:cNvPr id="32" name="矩形 31"/>
            <p:cNvSpPr/>
            <p:nvPr/>
          </p:nvSpPr>
          <p:spPr>
            <a:xfrm>
              <a:off x="503444" y="4005080"/>
              <a:ext cx="8353160" cy="1152160"/>
            </a:xfrm>
            <a:prstGeom prst="rect">
              <a:avLst/>
            </a:prstGeom>
            <a:effectLst>
              <a:outerShdw blurRad="50800" dist="38100" dir="18900000" algn="b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lnSpc>
                  <a:spcPct val="150000"/>
                </a:lnSpc>
                <a:buFont typeface="Arial" panose="020B0604020202020204" pitchFamily="34" charset="0"/>
                <a:buChar char="•"/>
              </a:pPr>
              <a:endParaRPr lang="en-US" altLang="zh-CN" sz="2200" dirty="0" smtClean="0"/>
            </a:p>
          </p:txBody>
        </p:sp>
        <p:sp>
          <p:nvSpPr>
            <p:cNvPr id="10" name="TextBox 9"/>
            <p:cNvSpPr txBox="1"/>
            <p:nvPr/>
          </p:nvSpPr>
          <p:spPr>
            <a:xfrm>
              <a:off x="467430" y="4010241"/>
              <a:ext cx="8389174" cy="769441"/>
            </a:xfrm>
            <a:prstGeom prst="rect">
              <a:avLst/>
            </a:prstGeom>
            <a:noFill/>
          </p:spPr>
          <p:txBody>
            <a:bodyPr wrap="square" rtlCol="0">
              <a:spAutoFit/>
            </a:bodyPr>
            <a:lstStyle/>
            <a:p>
              <a:r>
                <a:rPr lang="zh-CN" altLang="en-US" sz="2200" dirty="0">
                  <a:latin typeface="黑体" pitchFamily="2" charset="-122"/>
                  <a:ea typeface="黑体" pitchFamily="2" charset="-122"/>
                </a:rPr>
                <a:t>各行业领域对基于位置的相关</a:t>
              </a:r>
              <a:r>
                <a:rPr lang="zh-CN" altLang="en-US" sz="2200" dirty="0" smtClean="0">
                  <a:latin typeface="黑体" pitchFamily="2" charset="-122"/>
                  <a:ea typeface="黑体" pitchFamily="2" charset="-122"/>
                </a:rPr>
                <a:t>服务显示</a:t>
              </a:r>
              <a:r>
                <a:rPr lang="zh-CN" altLang="en-US" sz="2200" dirty="0">
                  <a:latin typeface="黑体" pitchFamily="2" charset="-122"/>
                  <a:ea typeface="黑体" pitchFamily="2" charset="-122"/>
                </a:rPr>
                <a:t>出巨大的需求</a:t>
              </a:r>
              <a:r>
                <a:rPr lang="zh-CN" altLang="en-US" sz="2200" dirty="0" smtClean="0">
                  <a:latin typeface="黑体" pitchFamily="2" charset="-122"/>
                  <a:ea typeface="黑体" pitchFamily="2" charset="-122"/>
                </a:rPr>
                <a:t>，对基于位置的查询、分析、挖掘技术的研究将不断带来挑战。</a:t>
              </a:r>
              <a:endParaRPr lang="zh-CN" altLang="en-US" sz="2200" dirty="0">
                <a:latin typeface="黑体" pitchFamily="2" charset="-122"/>
                <a:ea typeface="黑体" pitchFamily="2" charset="-122"/>
              </a:endParaRPr>
            </a:p>
          </p:txBody>
        </p:sp>
      </p:grpSp>
    </p:spTree>
    <p:extLst>
      <p:ext uri="{BB962C8B-B14F-4D97-AF65-F5344CB8AC3E}">
        <p14:creationId xmlns:p14="http://schemas.microsoft.com/office/powerpoint/2010/main" val="284163295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三</a:t>
            </a:r>
            <a:r>
              <a:rPr lang="zh-CN" altLang="en-US" dirty="0" smtClean="0">
                <a:latin typeface="微软雅黑" pitchFamily="34" charset="-122"/>
                <a:ea typeface="微软雅黑" pitchFamily="34" charset="-122"/>
              </a:rPr>
              <a:t>、面临的挑战</a:t>
            </a:r>
            <a:endParaRPr lang="zh-CN" altLang="en-US" dirty="0"/>
          </a:p>
        </p:txBody>
      </p:sp>
      <p:sp>
        <p:nvSpPr>
          <p:cNvPr id="17" name="内容占位符 2"/>
          <p:cNvSpPr>
            <a:spLocks noGrp="1"/>
          </p:cNvSpPr>
          <p:nvPr>
            <p:ph idx="1"/>
          </p:nvPr>
        </p:nvSpPr>
        <p:spPr>
          <a:xfrm>
            <a:off x="609600" y="989013"/>
            <a:ext cx="8229600" cy="720725"/>
          </a:xfrm>
        </p:spPr>
        <p:txBody>
          <a:bodyPr/>
          <a:lstStyle/>
          <a:p>
            <a:pPr marL="0" indent="0">
              <a:buFont typeface="Arial" charset="0"/>
              <a:buNone/>
            </a:pPr>
            <a:r>
              <a:rPr lang="zh-CN" altLang="en-US" dirty="0" smtClean="0">
                <a:latin typeface="微软雅黑" pitchFamily="34" charset="-122"/>
                <a:ea typeface="微软雅黑" pitchFamily="34" charset="-122"/>
              </a:rPr>
              <a:t>挑战</a:t>
            </a:r>
            <a:r>
              <a:rPr lang="en-US" altLang="zh-CN" dirty="0" smtClean="0">
                <a:latin typeface="微软雅黑" pitchFamily="34" charset="-122"/>
                <a:ea typeface="微软雅黑" pitchFamily="34" charset="-122"/>
              </a:rPr>
              <a:t>1</a:t>
            </a:r>
            <a:r>
              <a:rPr lang="zh-CN" altLang="en-US" dirty="0" smtClean="0">
                <a:latin typeface="微软雅黑" pitchFamily="34" charset="-122"/>
                <a:ea typeface="微软雅黑" pitchFamily="34" charset="-122"/>
              </a:rPr>
              <a:t>：泛在地理信息特征</a:t>
            </a:r>
          </a:p>
        </p:txBody>
      </p:sp>
      <p:sp>
        <p:nvSpPr>
          <p:cNvPr id="22" name="TextBox 21"/>
          <p:cNvSpPr txBox="1"/>
          <p:nvPr/>
        </p:nvSpPr>
        <p:spPr>
          <a:xfrm>
            <a:off x="536575" y="1636713"/>
            <a:ext cx="4187825" cy="1865126"/>
          </a:xfrm>
          <a:prstGeom prst="rect">
            <a:avLst/>
          </a:prstGeom>
          <a:noFill/>
        </p:spPr>
        <p:txBody>
          <a:bodyPr wrap="square">
            <a:spAutoFit/>
          </a:bodyPr>
          <a:lstStyle/>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时态特征</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空间特征</a:t>
            </a:r>
            <a:endParaRPr lang="en-US" altLang="zh-CN" sz="2400" dirty="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时空关联</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时空语义</a:t>
            </a:r>
            <a:endParaRPr lang="zh-CN" altLang="en-US" sz="2400" dirty="0">
              <a:latin typeface="微软雅黑" pitchFamily="34" charset="-122"/>
              <a:ea typeface="微软雅黑" pitchFamily="34" charset="-122"/>
            </a:endParaRPr>
          </a:p>
        </p:txBody>
      </p:sp>
      <p:sp>
        <p:nvSpPr>
          <p:cNvPr id="23" name="TextBox 22"/>
          <p:cNvSpPr txBox="1"/>
          <p:nvPr/>
        </p:nvSpPr>
        <p:spPr>
          <a:xfrm>
            <a:off x="4879093" y="1556740"/>
            <a:ext cx="4259262" cy="2751522"/>
          </a:xfrm>
          <a:prstGeom prst="rect">
            <a:avLst/>
          </a:prstGeom>
          <a:noFill/>
        </p:spPr>
        <p:txBody>
          <a:bodyPr>
            <a:spAutoFit/>
          </a:bodyPr>
          <a:lstStyle/>
          <a:p>
            <a:pPr>
              <a:lnSpc>
                <a:spcPct val="120000"/>
              </a:lnSpc>
              <a:defRPr/>
            </a:pPr>
            <a:r>
              <a:rPr lang="zh-CN" altLang="en-US" sz="2400" dirty="0" smtClean="0">
                <a:solidFill>
                  <a:srgbClr val="FF0000"/>
                </a:solidFill>
                <a:latin typeface="微软雅黑" pitchFamily="34" charset="-122"/>
                <a:ea typeface="微软雅黑" pitchFamily="34" charset="-122"/>
              </a:rPr>
              <a:t>挑战</a:t>
            </a:r>
            <a:r>
              <a:rPr lang="zh-CN" altLang="en-US" sz="2400" dirty="0">
                <a:solidFill>
                  <a:srgbClr val="FF0000"/>
                </a:solidFill>
                <a:latin typeface="微软雅黑" pitchFamily="34" charset="-122"/>
                <a:ea typeface="微软雅黑" pitchFamily="34" charset="-122"/>
              </a:rPr>
              <a:t>：</a:t>
            </a:r>
            <a:endParaRPr lang="en-US" altLang="zh-CN" sz="2400" dirty="0">
              <a:solidFill>
                <a:srgbClr val="FF0000"/>
              </a:solidFill>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时空属高维索引</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时空信息（时间、地点、实体、事件）要素抽取</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时空关联模型</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时空语义、知识表达与解析</a:t>
            </a:r>
            <a:endParaRPr lang="zh-CN" altLang="en-US" sz="2400" dirty="0">
              <a:latin typeface="微软雅黑" pitchFamily="34" charset="-122"/>
              <a:ea typeface="微软雅黑" pitchFamily="34" charset="-122"/>
            </a:endParaRPr>
          </a:p>
        </p:txBody>
      </p:sp>
      <p:pic>
        <p:nvPicPr>
          <p:cNvPr id="24"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49158" y="4653171"/>
            <a:ext cx="2081992" cy="1736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 descr="C:\Users\joltsnt\Desktop\图片1.png"/>
          <p:cNvPicPr>
            <a:picLocks noChangeAspect="1" noChangeArrowheads="1"/>
          </p:cNvPicPr>
          <p:nvPr/>
        </p:nvPicPr>
        <p:blipFill>
          <a:blip r:embed="rId4" cstate="print"/>
          <a:srcRect/>
          <a:stretch>
            <a:fillRect/>
          </a:stretch>
        </p:blipFill>
        <p:spPr bwMode="auto">
          <a:xfrm>
            <a:off x="755470" y="3960655"/>
            <a:ext cx="3243315" cy="24984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4735975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214313" y="0"/>
            <a:ext cx="8229600" cy="742950"/>
          </a:xfrm>
        </p:spPr>
        <p:txBody>
          <a:bodyPr/>
          <a:lstStyle/>
          <a:p>
            <a:pPr eaLnBrk="1" hangingPunct="1"/>
            <a:r>
              <a:rPr lang="zh-CN" altLang="en-US" sz="3600" dirty="0" smtClean="0">
                <a:latin typeface="微软雅黑" pitchFamily="34" charset="-122"/>
                <a:ea typeface="微软雅黑" pitchFamily="34" charset="-122"/>
              </a:rPr>
              <a:t>内   容 </a:t>
            </a:r>
            <a:endParaRPr lang="zh-CN" sz="3600" dirty="0" smtClean="0">
              <a:latin typeface="微软雅黑" pitchFamily="34" charset="-122"/>
              <a:ea typeface="微软雅黑" pitchFamily="34" charset="-122"/>
            </a:endParaRPr>
          </a:p>
        </p:txBody>
      </p:sp>
      <p:sp>
        <p:nvSpPr>
          <p:cNvPr id="5123" name="Rectangle 3"/>
          <p:cNvSpPr>
            <a:spLocks noGrp="1" noChangeArrowheads="1"/>
          </p:cNvSpPr>
          <p:nvPr>
            <p:ph type="body" idx="4294967295"/>
          </p:nvPr>
        </p:nvSpPr>
        <p:spPr>
          <a:xfrm>
            <a:off x="2771750" y="1556740"/>
            <a:ext cx="5400750" cy="3888540"/>
          </a:xfrm>
        </p:spPr>
        <p:txBody>
          <a:bodyPr/>
          <a:lstStyle/>
          <a:p>
            <a:pPr marL="857250" indent="-857250" eaLnBrk="1" hangingPunct="1">
              <a:lnSpc>
                <a:spcPct val="150000"/>
              </a:lnSpc>
              <a:buSzPct val="90000"/>
              <a:buFontTx/>
              <a:buAutoNum type="ea1JpnChsDbPeriod"/>
            </a:pPr>
            <a:r>
              <a:rPr lang="zh-CN" altLang="en-US" sz="3400" dirty="0" smtClean="0">
                <a:latin typeface="微软雅黑" pitchFamily="34" charset="-122"/>
                <a:ea typeface="微软雅黑" pitchFamily="34" charset="-122"/>
              </a:rPr>
              <a:t>研究背景</a:t>
            </a:r>
            <a:endParaRPr lang="en-US" altLang="zh-CN" sz="3400" dirty="0" smtClean="0">
              <a:latin typeface="微软雅黑" pitchFamily="34" charset="-122"/>
              <a:ea typeface="微软雅黑" pitchFamily="34" charset="-122"/>
            </a:endParaRPr>
          </a:p>
          <a:p>
            <a:pPr marL="857250" indent="-857250" eaLnBrk="1" hangingPunct="1">
              <a:lnSpc>
                <a:spcPct val="150000"/>
              </a:lnSpc>
              <a:buSzPct val="90000"/>
              <a:buFontTx/>
              <a:buAutoNum type="ea1JpnChsDbPeriod"/>
            </a:pPr>
            <a:r>
              <a:rPr lang="zh-CN" altLang="en-US" sz="3400" dirty="0" smtClean="0">
                <a:latin typeface="微软雅黑" pitchFamily="34" charset="-122"/>
                <a:ea typeface="微软雅黑" pitchFamily="34" charset="-122"/>
              </a:rPr>
              <a:t>研究现状</a:t>
            </a:r>
            <a:endParaRPr lang="en-US" altLang="zh-CN" sz="3400" dirty="0" smtClean="0">
              <a:latin typeface="微软雅黑" pitchFamily="34" charset="-122"/>
              <a:ea typeface="微软雅黑" pitchFamily="34" charset="-122"/>
            </a:endParaRPr>
          </a:p>
          <a:p>
            <a:pPr marL="857250" indent="-857250" eaLnBrk="1" hangingPunct="1">
              <a:lnSpc>
                <a:spcPct val="150000"/>
              </a:lnSpc>
              <a:buSzPct val="90000"/>
              <a:buFontTx/>
              <a:buAutoNum type="ea1JpnChsDbPeriod"/>
            </a:pPr>
            <a:r>
              <a:rPr lang="zh-CN" altLang="en-US" sz="3400" dirty="0" smtClean="0">
                <a:latin typeface="微软雅黑" pitchFamily="34" charset="-122"/>
                <a:ea typeface="微软雅黑" pitchFamily="34" charset="-122"/>
              </a:rPr>
              <a:t>面临的挑战</a:t>
            </a:r>
            <a:endParaRPr lang="en-US" altLang="zh-CN" sz="3400" dirty="0">
              <a:latin typeface="微软雅黑" pitchFamily="34" charset="-122"/>
              <a:ea typeface="微软雅黑" pitchFamily="34" charset="-122"/>
            </a:endParaRPr>
          </a:p>
          <a:p>
            <a:pPr marL="857250" indent="-857250" eaLnBrk="1" hangingPunct="1">
              <a:lnSpc>
                <a:spcPct val="150000"/>
              </a:lnSpc>
              <a:buSzPct val="90000"/>
              <a:buFontTx/>
              <a:buAutoNum type="ea1JpnChsDbPeriod"/>
            </a:pPr>
            <a:r>
              <a:rPr lang="zh-CN" altLang="en-US" sz="3400" dirty="0" smtClean="0">
                <a:latin typeface="微软雅黑" pitchFamily="34" charset="-122"/>
                <a:ea typeface="微软雅黑" pitchFamily="34" charset="-122"/>
              </a:rPr>
              <a:t>科学问题与关键技术</a:t>
            </a:r>
            <a:endParaRPr lang="en-US" altLang="zh-CN" sz="3400" dirty="0" smtClean="0">
              <a:latin typeface="微软雅黑" pitchFamily="34" charset="-122"/>
              <a:ea typeface="微软雅黑" pitchFamily="34" charset="-122"/>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三</a:t>
            </a:r>
            <a:r>
              <a:rPr lang="zh-CN" altLang="en-US" dirty="0" smtClean="0">
                <a:latin typeface="微软雅黑" pitchFamily="34" charset="-122"/>
                <a:ea typeface="微软雅黑" pitchFamily="34" charset="-122"/>
              </a:rPr>
              <a:t>、面临的挑战</a:t>
            </a:r>
            <a:endParaRPr lang="zh-CN" altLang="en-US" dirty="0"/>
          </a:p>
        </p:txBody>
      </p:sp>
      <p:sp>
        <p:nvSpPr>
          <p:cNvPr id="4" name="灯片编号占位符 3"/>
          <p:cNvSpPr>
            <a:spLocks noGrp="1"/>
          </p:cNvSpPr>
          <p:nvPr>
            <p:ph type="sldNum" sz="quarter" idx="12"/>
          </p:nvPr>
        </p:nvSpPr>
        <p:spPr/>
        <p:txBody>
          <a:bodyPr/>
          <a:lstStyle/>
          <a:p>
            <a:pPr>
              <a:defRPr/>
            </a:pPr>
            <a:fld id="{D5DBFFF4-4669-40B8-8A8D-9D76904E13F8}" type="slidenum">
              <a:rPr lang="zh-CN" altLang="en-US" smtClean="0"/>
              <a:pPr>
                <a:defRPr/>
              </a:pPr>
              <a:t>20</a:t>
            </a:fld>
            <a:endParaRPr lang="zh-CN" altLang="en-US"/>
          </a:p>
        </p:txBody>
      </p:sp>
      <p:sp>
        <p:nvSpPr>
          <p:cNvPr id="17" name="内容占位符 2"/>
          <p:cNvSpPr>
            <a:spLocks noGrp="1"/>
          </p:cNvSpPr>
          <p:nvPr>
            <p:ph idx="1"/>
          </p:nvPr>
        </p:nvSpPr>
        <p:spPr>
          <a:xfrm>
            <a:off x="609600" y="989013"/>
            <a:ext cx="8229600" cy="720725"/>
          </a:xfrm>
        </p:spPr>
        <p:txBody>
          <a:bodyPr/>
          <a:lstStyle/>
          <a:p>
            <a:pPr marL="0" indent="0">
              <a:buFont typeface="Arial" charset="0"/>
              <a:buNone/>
            </a:pPr>
            <a:r>
              <a:rPr lang="zh-CN" altLang="en-US" dirty="0" smtClean="0">
                <a:latin typeface="微软雅黑" pitchFamily="34" charset="-122"/>
                <a:ea typeface="微软雅黑" pitchFamily="34" charset="-122"/>
              </a:rPr>
              <a:t>挑战</a:t>
            </a:r>
            <a:r>
              <a:rPr lang="en-US" altLang="zh-CN" dirty="0">
                <a:latin typeface="微软雅黑" pitchFamily="34" charset="-122"/>
                <a:ea typeface="微软雅黑" pitchFamily="34" charset="-122"/>
              </a:rPr>
              <a:t>2</a:t>
            </a:r>
            <a:r>
              <a:rPr lang="zh-CN" altLang="en-US" dirty="0" smtClean="0">
                <a:latin typeface="微软雅黑" pitchFamily="34" charset="-122"/>
                <a:ea typeface="微软雅黑" pitchFamily="34" charset="-122"/>
              </a:rPr>
              <a:t>：泛在地理信息大数据</a:t>
            </a:r>
          </a:p>
        </p:txBody>
      </p:sp>
      <p:sp>
        <p:nvSpPr>
          <p:cNvPr id="22" name="TextBox 21"/>
          <p:cNvSpPr txBox="1"/>
          <p:nvPr/>
        </p:nvSpPr>
        <p:spPr>
          <a:xfrm>
            <a:off x="1043510" y="1772770"/>
            <a:ext cx="3600500" cy="2751522"/>
          </a:xfrm>
          <a:prstGeom prst="rect">
            <a:avLst/>
          </a:prstGeom>
          <a:noFill/>
        </p:spPr>
        <p:txBody>
          <a:bodyPr wrap="square">
            <a:spAutoFit/>
          </a:bodyPr>
          <a:lstStyle/>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多样性</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分布性</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异构性</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动态性</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数据质量</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大数据量</a:t>
            </a:r>
            <a:endParaRPr lang="zh-CN" altLang="en-US" sz="2400" dirty="0">
              <a:latin typeface="微软雅黑" pitchFamily="34" charset="-122"/>
              <a:ea typeface="微软雅黑" pitchFamily="34" charset="-122"/>
            </a:endParaRPr>
          </a:p>
        </p:txBody>
      </p:sp>
      <p:sp>
        <p:nvSpPr>
          <p:cNvPr id="23" name="TextBox 22"/>
          <p:cNvSpPr txBox="1"/>
          <p:nvPr/>
        </p:nvSpPr>
        <p:spPr>
          <a:xfrm>
            <a:off x="4879093" y="1556740"/>
            <a:ext cx="4259262" cy="2751522"/>
          </a:xfrm>
          <a:prstGeom prst="rect">
            <a:avLst/>
          </a:prstGeom>
          <a:noFill/>
        </p:spPr>
        <p:txBody>
          <a:bodyPr>
            <a:spAutoFit/>
          </a:bodyPr>
          <a:lstStyle/>
          <a:p>
            <a:pPr>
              <a:lnSpc>
                <a:spcPct val="120000"/>
              </a:lnSpc>
              <a:defRPr/>
            </a:pPr>
            <a:r>
              <a:rPr lang="zh-CN" altLang="en-US" sz="2400" dirty="0" smtClean="0">
                <a:solidFill>
                  <a:srgbClr val="FF0000"/>
                </a:solidFill>
                <a:latin typeface="微软雅黑" pitchFamily="34" charset="-122"/>
                <a:ea typeface="微软雅黑" pitchFamily="34" charset="-122"/>
              </a:rPr>
              <a:t>挑战</a:t>
            </a:r>
            <a:r>
              <a:rPr lang="zh-CN" altLang="en-US" sz="2400" dirty="0">
                <a:solidFill>
                  <a:srgbClr val="FF0000"/>
                </a:solidFill>
                <a:latin typeface="微软雅黑" pitchFamily="34" charset="-122"/>
                <a:ea typeface="微软雅黑" pitchFamily="34" charset="-122"/>
              </a:rPr>
              <a:t>：</a:t>
            </a:r>
            <a:endParaRPr lang="en-US" altLang="zh-CN" sz="2400" dirty="0">
              <a:solidFill>
                <a:srgbClr val="FF0000"/>
              </a:solidFill>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泛在地理信息探测、分类</a:t>
            </a:r>
            <a:endParaRPr lang="en-US" altLang="zh-CN" sz="2400" dirty="0" smtClean="0">
              <a:latin typeface="微软雅黑" pitchFamily="34" charset="-122"/>
              <a:ea typeface="微软雅黑" pitchFamily="34" charset="-122"/>
            </a:endParaRPr>
          </a:p>
          <a:p>
            <a:pPr>
              <a:lnSpc>
                <a:spcPct val="120000"/>
              </a:lnSpc>
              <a:defRPr/>
            </a:pPr>
            <a:r>
              <a:rPr lang="zh-CN" altLang="en-US" sz="2400" dirty="0" smtClean="0">
                <a:latin typeface="微软雅黑" pitchFamily="34" charset="-122"/>
                <a:ea typeface="微软雅黑" pitchFamily="34" charset="-122"/>
              </a:rPr>
              <a:t>获取、评价、融合、更新</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“集中”存储困难</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组织与索引</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关联构建</a:t>
            </a:r>
            <a:endParaRPr lang="zh-CN" altLang="en-US" sz="2400" dirty="0">
              <a:latin typeface="微软雅黑" pitchFamily="34" charset="-122"/>
              <a:ea typeface="微软雅黑" pitchFamily="34" charset="-122"/>
            </a:endParaRPr>
          </a:p>
        </p:txBody>
      </p:sp>
      <p:sp>
        <p:nvSpPr>
          <p:cNvPr id="25" name="灯片编号占位符 3"/>
          <p:cNvSpPr txBox="1">
            <a:spLocks/>
          </p:cNvSpPr>
          <p:nvPr/>
        </p:nvSpPr>
        <p:spPr bwMode="auto">
          <a:xfrm>
            <a:off x="6705600" y="65087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fontAlgn="base">
              <a:spcBef>
                <a:spcPct val="0"/>
              </a:spcBef>
              <a:spcAft>
                <a:spcPct val="0"/>
              </a:spcAft>
              <a:defRPr sz="1200" kern="1200">
                <a:solidFill>
                  <a:srgbClr val="898989"/>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D5DBFFF4-4669-40B8-8A8D-9D76904E13F8}" type="slidenum">
              <a:rPr lang="zh-CN" altLang="en-US" smtClean="0"/>
              <a:pPr>
                <a:defRPr/>
              </a:pPr>
              <a:t>20</a:t>
            </a:fld>
            <a:endParaRPr lang="zh-CN" altLang="en-US"/>
          </a:p>
        </p:txBody>
      </p:sp>
      <p:grpSp>
        <p:nvGrpSpPr>
          <p:cNvPr id="5" name="组合 4"/>
          <p:cNvGrpSpPr/>
          <p:nvPr/>
        </p:nvGrpSpPr>
        <p:grpSpPr>
          <a:xfrm>
            <a:off x="5076070" y="4524293"/>
            <a:ext cx="3343852" cy="1620686"/>
            <a:chOff x="4922667" y="4997014"/>
            <a:chExt cx="2439988" cy="923925"/>
          </a:xfrm>
        </p:grpSpPr>
        <p:pic>
          <p:nvPicPr>
            <p:cNvPr id="16" name="Picture 11" descr="天河一号1"/>
            <p:cNvPicPr>
              <a:picLocks noChangeAspect="1" noChangeArrowheads="1"/>
            </p:cNvPicPr>
            <p:nvPr/>
          </p:nvPicPr>
          <p:blipFill>
            <a:blip r:embed="rId3"/>
            <a:srcRect t="16582" b="3595"/>
            <a:stretch>
              <a:fillRect/>
            </a:stretch>
          </p:blipFill>
          <p:spPr bwMode="auto">
            <a:xfrm>
              <a:off x="6011692" y="4997014"/>
              <a:ext cx="1350963" cy="923925"/>
            </a:xfrm>
            <a:prstGeom prst="rect">
              <a:avLst/>
            </a:prstGeom>
            <a:ln>
              <a:noFill/>
            </a:ln>
            <a:effectLst>
              <a:outerShdw blurRad="292100" dist="139700" dir="2700000" algn="tl" rotWithShape="0">
                <a:srgbClr val="333333">
                  <a:alpha val="65000"/>
                </a:srgbClr>
              </a:outerShdw>
            </a:effectLst>
          </p:spPr>
        </p:pic>
        <p:pic>
          <p:nvPicPr>
            <p:cNvPr id="18"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22667" y="5050989"/>
              <a:ext cx="1069975"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107"/>
          <p:cNvPicPr>
            <a:picLocks noChangeAspect="1" noChangeArrowheads="1"/>
          </p:cNvPicPr>
          <p:nvPr/>
        </p:nvPicPr>
        <p:blipFill>
          <a:blip r:embed="rId5"/>
          <a:srcRect/>
          <a:stretch>
            <a:fillRect/>
          </a:stretch>
        </p:blipFill>
        <p:spPr bwMode="auto">
          <a:xfrm>
            <a:off x="971189" y="4603473"/>
            <a:ext cx="2730708" cy="1890182"/>
          </a:xfrm>
          <a:prstGeom prst="rect">
            <a:avLst/>
          </a:prstGeom>
          <a:noFill/>
          <a:ln w="9525">
            <a:noFill/>
            <a:miter lim="800000"/>
            <a:headEnd/>
            <a:tailEnd/>
          </a:ln>
        </p:spPr>
      </p:pic>
    </p:spTree>
    <p:extLst>
      <p:ext uri="{BB962C8B-B14F-4D97-AF65-F5344CB8AC3E}">
        <p14:creationId xmlns:p14="http://schemas.microsoft.com/office/powerpoint/2010/main" val="8994434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itchFamily="34" charset="-122"/>
                <a:ea typeface="微软雅黑" pitchFamily="34" charset="-122"/>
              </a:rPr>
              <a:t>三</a:t>
            </a:r>
            <a:r>
              <a:rPr lang="zh-CN" altLang="en-US" dirty="0" smtClean="0">
                <a:latin typeface="微软雅黑" pitchFamily="34" charset="-122"/>
                <a:ea typeface="微软雅黑" pitchFamily="34" charset="-122"/>
              </a:rPr>
              <a:t>、面临的挑战</a:t>
            </a:r>
            <a:endParaRPr lang="zh-CN" altLang="en-US" dirty="0"/>
          </a:p>
        </p:txBody>
      </p:sp>
      <p:sp>
        <p:nvSpPr>
          <p:cNvPr id="17" name="内容占位符 2"/>
          <p:cNvSpPr>
            <a:spLocks noGrp="1"/>
          </p:cNvSpPr>
          <p:nvPr>
            <p:ph idx="1"/>
          </p:nvPr>
        </p:nvSpPr>
        <p:spPr>
          <a:xfrm>
            <a:off x="609600" y="989013"/>
            <a:ext cx="8229600" cy="720725"/>
          </a:xfrm>
        </p:spPr>
        <p:txBody>
          <a:bodyPr/>
          <a:lstStyle/>
          <a:p>
            <a:pPr marL="0" indent="0">
              <a:buFont typeface="Arial" charset="0"/>
              <a:buNone/>
            </a:pPr>
            <a:r>
              <a:rPr lang="zh-CN" altLang="en-US" dirty="0" smtClean="0">
                <a:latin typeface="微软雅黑" pitchFamily="34" charset="-122"/>
                <a:ea typeface="微软雅黑" pitchFamily="34" charset="-122"/>
              </a:rPr>
              <a:t>挑战</a:t>
            </a:r>
            <a:r>
              <a:rPr lang="en-US" altLang="zh-CN" dirty="0" smtClean="0">
                <a:latin typeface="微软雅黑" pitchFamily="34" charset="-122"/>
                <a:ea typeface="微软雅黑" pitchFamily="34" charset="-122"/>
              </a:rPr>
              <a:t>3</a:t>
            </a:r>
            <a:r>
              <a:rPr lang="zh-CN" altLang="en-US" dirty="0" smtClean="0">
                <a:latin typeface="微软雅黑" pitchFamily="34" charset="-122"/>
                <a:ea typeface="微软雅黑" pitchFamily="34" charset="-122"/>
              </a:rPr>
              <a:t>：泛在地理信息搜索计算</a:t>
            </a:r>
          </a:p>
        </p:txBody>
      </p:sp>
      <p:sp>
        <p:nvSpPr>
          <p:cNvPr id="22" name="TextBox 21"/>
          <p:cNvSpPr txBox="1"/>
          <p:nvPr/>
        </p:nvSpPr>
        <p:spPr>
          <a:xfrm>
            <a:off x="1043510" y="1772770"/>
            <a:ext cx="3600500" cy="2751522"/>
          </a:xfrm>
          <a:prstGeom prst="rect">
            <a:avLst/>
          </a:prstGeom>
          <a:noFill/>
        </p:spPr>
        <p:txBody>
          <a:bodyPr wrap="square">
            <a:spAutoFit/>
          </a:bodyPr>
          <a:lstStyle/>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个性化</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多类型终端</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跨形态</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支持时空特征、时空语义</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查准率、查询效率</a:t>
            </a:r>
            <a:endParaRPr lang="zh-CN" altLang="en-US" sz="2400" dirty="0">
              <a:latin typeface="微软雅黑" pitchFamily="34" charset="-122"/>
              <a:ea typeface="微软雅黑" pitchFamily="34" charset="-122"/>
            </a:endParaRPr>
          </a:p>
        </p:txBody>
      </p:sp>
      <p:sp>
        <p:nvSpPr>
          <p:cNvPr id="23" name="TextBox 22"/>
          <p:cNvSpPr txBox="1"/>
          <p:nvPr/>
        </p:nvSpPr>
        <p:spPr>
          <a:xfrm>
            <a:off x="4879093" y="1556740"/>
            <a:ext cx="4259262" cy="3194721"/>
          </a:xfrm>
          <a:prstGeom prst="rect">
            <a:avLst/>
          </a:prstGeom>
          <a:noFill/>
        </p:spPr>
        <p:txBody>
          <a:bodyPr>
            <a:spAutoFit/>
          </a:bodyPr>
          <a:lstStyle/>
          <a:p>
            <a:pPr>
              <a:lnSpc>
                <a:spcPct val="120000"/>
              </a:lnSpc>
              <a:defRPr/>
            </a:pPr>
            <a:r>
              <a:rPr lang="zh-CN" altLang="en-US" sz="2400" dirty="0" smtClean="0">
                <a:solidFill>
                  <a:srgbClr val="FF0000"/>
                </a:solidFill>
                <a:latin typeface="微软雅黑" pitchFamily="34" charset="-122"/>
                <a:ea typeface="微软雅黑" pitchFamily="34" charset="-122"/>
              </a:rPr>
              <a:t>挑战</a:t>
            </a:r>
            <a:r>
              <a:rPr lang="zh-CN" altLang="en-US" sz="2400" dirty="0">
                <a:solidFill>
                  <a:srgbClr val="FF0000"/>
                </a:solidFill>
                <a:latin typeface="微软雅黑" pitchFamily="34" charset="-122"/>
                <a:ea typeface="微软雅黑" pitchFamily="34" charset="-122"/>
              </a:rPr>
              <a:t>：</a:t>
            </a:r>
            <a:endParaRPr lang="en-US" altLang="zh-CN" sz="2400" dirty="0">
              <a:solidFill>
                <a:srgbClr val="FF0000"/>
              </a:solidFill>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人机交互方式</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地理信息排序</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大规模并发访问</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时空搜索效率</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r>
              <a:rPr lang="zh-CN" altLang="en-US" sz="2400" dirty="0" smtClean="0">
                <a:latin typeface="微软雅黑" pitchFamily="34" charset="-122"/>
                <a:ea typeface="微软雅黑" pitchFamily="34" charset="-122"/>
              </a:rPr>
              <a:t>关联计算效率</a:t>
            </a:r>
            <a:endParaRPr lang="en-US" altLang="zh-CN" sz="2400" dirty="0" smtClean="0">
              <a:latin typeface="微软雅黑" pitchFamily="34" charset="-122"/>
              <a:ea typeface="微软雅黑" pitchFamily="34" charset="-122"/>
            </a:endParaRPr>
          </a:p>
          <a:p>
            <a:pPr marL="285750" indent="-285750">
              <a:lnSpc>
                <a:spcPct val="120000"/>
              </a:lnSpc>
              <a:buFont typeface="Arial" pitchFamily="34" charset="0"/>
              <a:buChar char="•"/>
              <a:defRPr/>
            </a:pPr>
            <a:endParaRPr lang="zh-CN" altLang="en-US" sz="2400" dirty="0">
              <a:latin typeface="微软雅黑" pitchFamily="34" charset="-122"/>
              <a:ea typeface="微软雅黑" pitchFamily="34" charset="-122"/>
            </a:endParaRPr>
          </a:p>
        </p:txBody>
      </p:sp>
      <p:sp>
        <p:nvSpPr>
          <p:cNvPr id="25" name="灯片编号占位符 3"/>
          <p:cNvSpPr txBox="1">
            <a:spLocks/>
          </p:cNvSpPr>
          <p:nvPr/>
        </p:nvSpPr>
        <p:spPr bwMode="auto">
          <a:xfrm>
            <a:off x="6705600" y="65087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defPPr>
              <a:defRPr lang="zh-CN"/>
            </a:defPPr>
            <a:lvl1pPr algn="r" rtl="0" fontAlgn="base">
              <a:spcBef>
                <a:spcPct val="0"/>
              </a:spcBef>
              <a:spcAft>
                <a:spcPct val="0"/>
              </a:spcAft>
              <a:defRPr sz="1200" kern="1200">
                <a:solidFill>
                  <a:srgbClr val="898989"/>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D5DBFFF4-4669-40B8-8A8D-9D76904E13F8}" type="slidenum">
              <a:rPr lang="zh-CN" altLang="en-US" smtClean="0"/>
              <a:pPr>
                <a:defRPr/>
              </a:pPr>
              <a:t>21</a:t>
            </a:fld>
            <a:endParaRPr lang="zh-CN" altLang="en-US"/>
          </a:p>
        </p:txBody>
      </p:sp>
      <p:grpSp>
        <p:nvGrpSpPr>
          <p:cNvPr id="3" name="组合 2"/>
          <p:cNvGrpSpPr/>
          <p:nvPr/>
        </p:nvGrpSpPr>
        <p:grpSpPr>
          <a:xfrm>
            <a:off x="827480" y="4601005"/>
            <a:ext cx="3034207" cy="1852415"/>
            <a:chOff x="601663" y="4240955"/>
            <a:chExt cx="2701925" cy="1362075"/>
          </a:xfrm>
        </p:grpSpPr>
        <p:pic>
          <p:nvPicPr>
            <p:cNvPr id="1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951" y="5126780"/>
              <a:ext cx="14097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9" descr="C:\Users\xiongwei\Desktop\feiq\google map.jpg"/>
            <p:cNvPicPr>
              <a:picLocks noChangeAspect="1" noChangeArrowheads="1"/>
            </p:cNvPicPr>
            <p:nvPr/>
          </p:nvPicPr>
          <p:blipFill>
            <a:blip r:embed="rId4">
              <a:extLst>
                <a:ext uri="{28A0092B-C50C-407E-A947-70E740481C1C}">
                  <a14:useLocalDpi xmlns:a14="http://schemas.microsoft.com/office/drawing/2010/main" val="0"/>
                </a:ext>
              </a:extLst>
            </a:blip>
            <a:srcRect t="6375" b="27834"/>
            <a:stretch>
              <a:fillRect/>
            </a:stretch>
          </p:blipFill>
          <p:spPr bwMode="auto">
            <a:xfrm>
              <a:off x="601663" y="4260005"/>
              <a:ext cx="1539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73288" y="4879130"/>
              <a:ext cx="113030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1" y="5053755"/>
              <a:ext cx="12414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7"/>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73288" y="4240955"/>
              <a:ext cx="8794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图片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67930" y="4692478"/>
            <a:ext cx="2186267" cy="16052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224638" y="4705820"/>
            <a:ext cx="2551155" cy="159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495429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四、科学问题与关键技术</a:t>
            </a:r>
            <a:endParaRPr lang="zh-CN" altLang="en-US" dirty="0">
              <a:latin typeface="微软雅黑" pitchFamily="34" charset="-122"/>
              <a:ea typeface="微软雅黑" pitchFamily="34" charset="-122"/>
            </a:endParaRPr>
          </a:p>
        </p:txBody>
      </p:sp>
      <p:grpSp>
        <p:nvGrpSpPr>
          <p:cNvPr id="5" name="组合 4"/>
          <p:cNvGrpSpPr/>
          <p:nvPr/>
        </p:nvGrpSpPr>
        <p:grpSpPr>
          <a:xfrm>
            <a:off x="611450" y="1772770"/>
            <a:ext cx="7128990" cy="792110"/>
            <a:chOff x="611450" y="2132820"/>
            <a:chExt cx="7128990" cy="792110"/>
          </a:xfrm>
        </p:grpSpPr>
        <p:sp>
          <p:nvSpPr>
            <p:cNvPr id="78" name="矩形 77"/>
            <p:cNvSpPr/>
            <p:nvPr/>
          </p:nvSpPr>
          <p:spPr>
            <a:xfrm>
              <a:off x="611450" y="2132820"/>
              <a:ext cx="6912960" cy="792110"/>
            </a:xfrm>
            <a:prstGeom prst="rect">
              <a:avLst/>
            </a:prstGeom>
            <a:effectLst>
              <a:outerShdw blurRad="50800" dist="38100" dir="18900000" algn="b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lnSpc>
                  <a:spcPct val="150000"/>
                </a:lnSpc>
                <a:buFont typeface="Arial" panose="020B0604020202020204" pitchFamily="34" charset="0"/>
                <a:buChar char="•"/>
              </a:pPr>
              <a:endParaRPr lang="en-US" altLang="zh-CN" sz="2200" dirty="0" smtClean="0">
                <a:latin typeface="微软雅黑" pitchFamily="34" charset="-122"/>
                <a:ea typeface="微软雅黑" pitchFamily="34" charset="-122"/>
              </a:endParaRPr>
            </a:p>
          </p:txBody>
        </p:sp>
        <p:sp>
          <p:nvSpPr>
            <p:cNvPr id="79" name="TextBox 78"/>
            <p:cNvSpPr txBox="1"/>
            <p:nvPr/>
          </p:nvSpPr>
          <p:spPr>
            <a:xfrm>
              <a:off x="647446" y="2350023"/>
              <a:ext cx="7092994" cy="461665"/>
            </a:xfrm>
            <a:prstGeom prst="rect">
              <a:avLst/>
            </a:prstGeom>
            <a:noFill/>
          </p:spPr>
          <p:txBody>
            <a:bodyPr wrap="square" rtlCol="0">
              <a:spAutoFit/>
            </a:bodyPr>
            <a:lstStyle/>
            <a:p>
              <a:pPr marL="342900" indent="-342900">
                <a:buFont typeface="Wingdings" pitchFamily="2" charset="2"/>
                <a:buChar char="l"/>
              </a:pPr>
              <a:r>
                <a:rPr lang="zh-CN" altLang="en-US" sz="2400" dirty="0">
                  <a:latin typeface="微软雅黑" pitchFamily="34" charset="-122"/>
                  <a:ea typeface="微软雅黑" pitchFamily="34" charset="-122"/>
                </a:rPr>
                <a:t>基于地理信息的知识</a:t>
              </a:r>
              <a:r>
                <a:rPr lang="zh-CN" altLang="en-US" sz="2400" dirty="0" smtClean="0">
                  <a:latin typeface="微软雅黑" pitchFamily="34" charset="-122"/>
                  <a:ea typeface="微软雅黑" pitchFamily="34" charset="-122"/>
                </a:rPr>
                <a:t>搜索</a:t>
              </a:r>
              <a:endParaRPr lang="zh-CN" altLang="en-US" sz="2400" dirty="0">
                <a:latin typeface="微软雅黑" pitchFamily="34" charset="-122"/>
                <a:ea typeface="微软雅黑" pitchFamily="34" charset="-122"/>
              </a:endParaRPr>
            </a:p>
          </p:txBody>
        </p:sp>
      </p:grpSp>
      <p:grpSp>
        <p:nvGrpSpPr>
          <p:cNvPr id="6" name="组合 5"/>
          <p:cNvGrpSpPr/>
          <p:nvPr/>
        </p:nvGrpSpPr>
        <p:grpSpPr>
          <a:xfrm>
            <a:off x="611450" y="4293120"/>
            <a:ext cx="7135812" cy="792110"/>
            <a:chOff x="611450" y="3284980"/>
            <a:chExt cx="7135812" cy="792110"/>
          </a:xfrm>
        </p:grpSpPr>
        <p:sp>
          <p:nvSpPr>
            <p:cNvPr id="80" name="矩形 79"/>
            <p:cNvSpPr/>
            <p:nvPr/>
          </p:nvSpPr>
          <p:spPr>
            <a:xfrm>
              <a:off x="611450" y="3284980"/>
              <a:ext cx="6912960" cy="792110"/>
            </a:xfrm>
            <a:prstGeom prst="rect">
              <a:avLst/>
            </a:prstGeom>
            <a:effectLst>
              <a:outerShdw blurRad="50800" dist="38100" dir="18900000" algn="b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marL="285750" indent="-285750" algn="just">
                <a:lnSpc>
                  <a:spcPct val="150000"/>
                </a:lnSpc>
                <a:buFont typeface="Arial" panose="020B0604020202020204" pitchFamily="34" charset="0"/>
                <a:buChar char="•"/>
              </a:pPr>
              <a:endParaRPr lang="en-US" altLang="zh-CN" sz="2200" dirty="0" smtClean="0">
                <a:latin typeface="微软雅黑" pitchFamily="34" charset="-122"/>
                <a:ea typeface="微软雅黑" pitchFamily="34" charset="-122"/>
              </a:endParaRPr>
            </a:p>
          </p:txBody>
        </p:sp>
        <p:sp>
          <p:nvSpPr>
            <p:cNvPr id="81" name="TextBox 80"/>
            <p:cNvSpPr txBox="1"/>
            <p:nvPr/>
          </p:nvSpPr>
          <p:spPr>
            <a:xfrm>
              <a:off x="654268" y="3449267"/>
              <a:ext cx="7092994" cy="461665"/>
            </a:xfrm>
            <a:prstGeom prst="rect">
              <a:avLst/>
            </a:prstGeom>
            <a:noFill/>
          </p:spPr>
          <p:txBody>
            <a:bodyPr wrap="square" rtlCol="0">
              <a:spAutoFit/>
            </a:bodyPr>
            <a:lstStyle/>
            <a:p>
              <a:pPr marL="342900" indent="-342900">
                <a:buFont typeface="Wingdings" pitchFamily="2" charset="2"/>
                <a:buChar char="l"/>
              </a:pPr>
              <a:r>
                <a:rPr lang="zh-CN" altLang="en-US" sz="2400" dirty="0">
                  <a:latin typeface="微软雅黑" pitchFamily="34" charset="-122"/>
                  <a:ea typeface="微软雅黑" pitchFamily="34" charset="-122"/>
                </a:rPr>
                <a:t>泛在地理信息位置服务</a:t>
              </a:r>
            </a:p>
          </p:txBody>
        </p:sp>
      </p:grpSp>
      <p:sp>
        <p:nvSpPr>
          <p:cNvPr id="82" name="矩形 81"/>
          <p:cNvSpPr/>
          <p:nvPr/>
        </p:nvSpPr>
        <p:spPr>
          <a:xfrm>
            <a:off x="611450" y="980660"/>
            <a:ext cx="230432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zh-CN" altLang="en-US" sz="2400" b="1" dirty="0" smtClean="0">
                <a:latin typeface="微软雅黑" pitchFamily="34" charset="-122"/>
                <a:ea typeface="微软雅黑" pitchFamily="34" charset="-122"/>
              </a:rPr>
              <a:t>科学问题</a:t>
            </a:r>
            <a:endParaRPr lang="zh-CN" altLang="en-US" sz="2400" b="1" dirty="0">
              <a:latin typeface="微软雅黑" pitchFamily="34" charset="-122"/>
              <a:ea typeface="微软雅黑" pitchFamily="34" charset="-122"/>
            </a:endParaRPr>
          </a:p>
        </p:txBody>
      </p:sp>
      <p:sp>
        <p:nvSpPr>
          <p:cNvPr id="83" name="内容占位符 2"/>
          <p:cNvSpPr>
            <a:spLocks noGrp="1"/>
          </p:cNvSpPr>
          <p:nvPr>
            <p:ph idx="1"/>
          </p:nvPr>
        </p:nvSpPr>
        <p:spPr>
          <a:xfrm>
            <a:off x="1043510" y="2636890"/>
            <a:ext cx="6192860" cy="2447925"/>
          </a:xfrm>
        </p:spPr>
        <p:txBody>
          <a:bodyPr/>
          <a:lstStyle/>
          <a:p>
            <a:pPr marL="0" lvl="1" indent="0">
              <a:spcBef>
                <a:spcPts val="600"/>
              </a:spcBef>
              <a:spcAft>
                <a:spcPts val="600"/>
              </a:spcAft>
            </a:pPr>
            <a:r>
              <a:rPr lang="zh-CN" altLang="en-US" sz="2200" b="0" dirty="0" smtClean="0">
                <a:latin typeface="微软雅黑" pitchFamily="34" charset="-122"/>
                <a:ea typeface="微软雅黑" pitchFamily="34" charset="-122"/>
              </a:rPr>
              <a:t> </a:t>
            </a:r>
            <a:r>
              <a:rPr lang="zh-CN" altLang="en-US" sz="2200" b="0" dirty="0">
                <a:latin typeface="微软雅黑" pitchFamily="34" charset="-122"/>
                <a:ea typeface="微软雅黑" pitchFamily="34" charset="-122"/>
              </a:rPr>
              <a:t>时空语义认知与表达</a:t>
            </a:r>
            <a:endParaRPr lang="en-US" altLang="zh-CN" sz="2200" b="0" dirty="0">
              <a:latin typeface="微软雅黑" pitchFamily="34" charset="-122"/>
              <a:ea typeface="微软雅黑" pitchFamily="34" charset="-122"/>
            </a:endParaRPr>
          </a:p>
          <a:p>
            <a:pPr marL="0" lvl="1" indent="0">
              <a:spcBef>
                <a:spcPts val="600"/>
              </a:spcBef>
              <a:spcAft>
                <a:spcPts val="600"/>
              </a:spcAft>
            </a:pPr>
            <a:r>
              <a:rPr lang="zh-CN" altLang="en-US" sz="2200" b="0" dirty="0">
                <a:latin typeface="微软雅黑" pitchFamily="34" charset="-122"/>
                <a:ea typeface="微软雅黑" pitchFamily="34" charset="-122"/>
              </a:rPr>
              <a:t> 时空信息高效</a:t>
            </a:r>
            <a:r>
              <a:rPr lang="zh-CN" altLang="en-US" sz="2200" b="0" dirty="0" smtClean="0">
                <a:latin typeface="微软雅黑" pitchFamily="34" charset="-122"/>
                <a:ea typeface="微软雅黑" pitchFamily="34" charset="-122"/>
              </a:rPr>
              <a:t>关联与分析</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en-US" altLang="zh-CN" sz="2200" b="0" dirty="0">
                <a:latin typeface="微软雅黑" pitchFamily="34" charset="-122"/>
                <a:ea typeface="微软雅黑" pitchFamily="34" charset="-122"/>
              </a:rPr>
              <a:t> </a:t>
            </a:r>
            <a:r>
              <a:rPr lang="zh-CN" altLang="en-US" sz="2200" b="0" dirty="0" smtClean="0">
                <a:latin typeface="微软雅黑" pitchFamily="34" charset="-122"/>
                <a:ea typeface="微软雅黑" pitchFamily="34" charset="-122"/>
              </a:rPr>
              <a:t>面向搜索的地理信息组织与管理</a:t>
            </a:r>
            <a:endParaRPr lang="en-US" altLang="zh-CN" sz="2200" b="0" dirty="0">
              <a:latin typeface="微软雅黑" pitchFamily="34" charset="-122"/>
              <a:ea typeface="微软雅黑" pitchFamily="34" charset="-122"/>
            </a:endParaRPr>
          </a:p>
          <a:p>
            <a:pPr lvl="1">
              <a:spcBef>
                <a:spcPts val="600"/>
              </a:spcBef>
              <a:spcAft>
                <a:spcPts val="600"/>
              </a:spcAft>
            </a:pPr>
            <a:endParaRPr lang="en-US" altLang="zh-CN" sz="2200" b="0" dirty="0" smtClean="0">
              <a:latin typeface="微软雅黑" pitchFamily="34" charset="-122"/>
              <a:ea typeface="微软雅黑" pitchFamily="34" charset="-122"/>
            </a:endParaRPr>
          </a:p>
          <a:p>
            <a:pPr lvl="1">
              <a:spcBef>
                <a:spcPts val="600"/>
              </a:spcBef>
              <a:spcAft>
                <a:spcPts val="600"/>
              </a:spcAft>
            </a:pPr>
            <a:endParaRPr lang="en-US" altLang="zh-CN" sz="2400" b="0" dirty="0" smtClean="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
        <p:nvSpPr>
          <p:cNvPr id="84" name="内容占位符 2"/>
          <p:cNvSpPr txBox="1">
            <a:spLocks/>
          </p:cNvSpPr>
          <p:nvPr/>
        </p:nvSpPr>
        <p:spPr bwMode="auto">
          <a:xfrm>
            <a:off x="1043510" y="5229665"/>
            <a:ext cx="6192860" cy="1151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b="1">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9pPr>
          </a:lstStyle>
          <a:p>
            <a:pPr marL="0" lvl="1" indent="0">
              <a:spcBef>
                <a:spcPts val="600"/>
              </a:spcBef>
              <a:spcAft>
                <a:spcPts val="600"/>
              </a:spcAft>
            </a:pPr>
            <a:r>
              <a:rPr lang="zh-CN" altLang="en-US" sz="2200" b="0" dirty="0" smtClean="0">
                <a:latin typeface="微软雅黑" pitchFamily="34" charset="-122"/>
                <a:ea typeface="微软雅黑" pitchFamily="34" charset="-122"/>
              </a:rPr>
              <a:t> 泛在地理信息探测、评价、融合</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zh-CN" altLang="en-US" sz="2200" b="0" dirty="0" smtClean="0">
                <a:latin typeface="微软雅黑" pitchFamily="34" charset="-122"/>
                <a:ea typeface="微软雅黑" pitchFamily="34" charset="-122"/>
              </a:rPr>
              <a:t> 人</a:t>
            </a:r>
            <a:r>
              <a:rPr lang="zh-CN" altLang="en-US" sz="2200" b="0" dirty="0">
                <a:latin typeface="微软雅黑" pitchFamily="34" charset="-122"/>
                <a:ea typeface="微软雅黑" pitchFamily="34" charset="-122"/>
              </a:rPr>
              <a:t>、物以及群体的活动模式认知与</a:t>
            </a:r>
            <a:r>
              <a:rPr lang="zh-CN" altLang="en-US" sz="2200" b="0" dirty="0" smtClean="0">
                <a:latin typeface="微软雅黑" pitchFamily="34" charset="-122"/>
                <a:ea typeface="微软雅黑" pitchFamily="34" charset="-122"/>
              </a:rPr>
              <a:t>挖掘</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en-US" altLang="zh-CN" sz="2200" b="0" dirty="0">
                <a:latin typeface="微软雅黑" pitchFamily="34" charset="-122"/>
                <a:ea typeface="微软雅黑" pitchFamily="34" charset="-122"/>
              </a:rPr>
              <a:t> </a:t>
            </a:r>
            <a:r>
              <a:rPr lang="zh-CN" altLang="en-US" sz="2200" b="0" dirty="0" smtClean="0">
                <a:latin typeface="微软雅黑" pitchFamily="34" charset="-122"/>
                <a:ea typeface="微软雅黑" pitchFamily="34" charset="-122"/>
              </a:rPr>
              <a:t>高性能位置服务计算</a:t>
            </a:r>
            <a:endParaRPr lang="en-US" altLang="zh-CN" sz="2200" b="0" dirty="0" smtClean="0">
              <a:latin typeface="微软雅黑" pitchFamily="34" charset="-122"/>
              <a:ea typeface="微软雅黑" pitchFamily="34" charset="-122"/>
            </a:endParaRPr>
          </a:p>
          <a:p>
            <a:pPr marL="0" lvl="1" indent="0">
              <a:spcBef>
                <a:spcPts val="600"/>
              </a:spcBef>
              <a:spcAft>
                <a:spcPts val="600"/>
              </a:spcAft>
              <a:buNone/>
            </a:pPr>
            <a:endParaRPr lang="en-US" altLang="zh-CN" sz="2200" b="0" dirty="0" smtClean="0">
              <a:latin typeface="微软雅黑" pitchFamily="34" charset="-122"/>
              <a:ea typeface="微软雅黑" pitchFamily="34" charset="-122"/>
            </a:endParaRPr>
          </a:p>
          <a:p>
            <a:pPr lvl="1">
              <a:spcBef>
                <a:spcPts val="600"/>
              </a:spcBef>
              <a:spcAft>
                <a:spcPts val="600"/>
              </a:spcAft>
            </a:pPr>
            <a:endParaRPr lang="en-US" altLang="zh-CN" sz="2400" b="0" dirty="0" smtClean="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25672934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331550" y="1772770"/>
            <a:ext cx="6264870" cy="3672509"/>
            <a:chOff x="1616985" y="1801585"/>
            <a:chExt cx="5640160" cy="3213100"/>
          </a:xfrm>
        </p:grpSpPr>
        <p:grpSp>
          <p:nvGrpSpPr>
            <p:cNvPr id="14" name="Group 3"/>
            <p:cNvGrpSpPr>
              <a:grpSpLocks/>
            </p:cNvGrpSpPr>
            <p:nvPr/>
          </p:nvGrpSpPr>
          <p:grpSpPr bwMode="auto">
            <a:xfrm rot="10800000">
              <a:off x="2695122" y="1801585"/>
              <a:ext cx="3455988" cy="3213100"/>
              <a:chOff x="1655" y="1647"/>
              <a:chExt cx="2490" cy="2327"/>
            </a:xfrm>
            <a:effectLst>
              <a:outerShdw blurRad="50800" dist="38100" algn="l" rotWithShape="0">
                <a:prstClr val="black">
                  <a:alpha val="40000"/>
                </a:prstClr>
              </a:outerShdw>
            </a:effectLst>
          </p:grpSpPr>
          <p:sp>
            <p:nvSpPr>
              <p:cNvPr id="35" name="Freeform 4"/>
              <p:cNvSpPr>
                <a:spLocks/>
              </p:cNvSpPr>
              <p:nvPr/>
            </p:nvSpPr>
            <p:spPr bwMode="gray">
              <a:xfrm>
                <a:off x="1660" y="2336"/>
                <a:ext cx="913" cy="1231"/>
              </a:xfrm>
              <a:custGeom>
                <a:avLst/>
                <a:gdLst/>
                <a:ahLst/>
                <a:cxnLst>
                  <a:cxn ang="0">
                    <a:pos x="1233" y="343"/>
                  </a:cxn>
                  <a:cxn ang="0">
                    <a:pos x="413" y="1764"/>
                  </a:cxn>
                  <a:cxn ang="0">
                    <a:pos x="0" y="1226"/>
                  </a:cxn>
                  <a:cxn ang="0">
                    <a:pos x="6" y="1098"/>
                  </a:cxn>
                  <a:cxn ang="0">
                    <a:pos x="638" y="0"/>
                  </a:cxn>
                  <a:cxn ang="0">
                    <a:pos x="1233" y="343"/>
                  </a:cxn>
                  <a:cxn ang="0">
                    <a:pos x="1233" y="343"/>
                  </a:cxn>
                </a:cxnLst>
                <a:rect l="0" t="0" r="r" b="b"/>
                <a:pathLst>
                  <a:path w="1233" h="1764">
                    <a:moveTo>
                      <a:pt x="1233" y="343"/>
                    </a:moveTo>
                    <a:lnTo>
                      <a:pt x="413" y="1764"/>
                    </a:lnTo>
                    <a:lnTo>
                      <a:pt x="0" y="1226"/>
                    </a:lnTo>
                    <a:lnTo>
                      <a:pt x="6" y="1098"/>
                    </a:lnTo>
                    <a:lnTo>
                      <a:pt x="638" y="0"/>
                    </a:lnTo>
                    <a:lnTo>
                      <a:pt x="1233" y="343"/>
                    </a:lnTo>
                    <a:lnTo>
                      <a:pt x="1233" y="343"/>
                    </a:lnTo>
                    <a:close/>
                  </a:path>
                </a:pathLst>
              </a:custGeom>
              <a:gradFill rotWithShape="1">
                <a:gsLst>
                  <a:gs pos="0">
                    <a:srgbClr val="EB8803"/>
                  </a:gs>
                  <a:gs pos="100000">
                    <a:srgbClr val="EB8803">
                      <a:gamma/>
                      <a:shade val="46275"/>
                      <a:invGamma/>
                    </a:srgbClr>
                  </a:gs>
                </a:gsLst>
                <a:lin ang="5400000" scaled="1"/>
              </a:gradFill>
              <a:ln w="0">
                <a:noFill/>
                <a:prstDash val="solid"/>
                <a:round/>
                <a:headEnd/>
                <a:tailEnd/>
              </a:ln>
            </p:spPr>
            <p:txBody>
              <a:body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6" name="Freeform 5"/>
              <p:cNvSpPr>
                <a:spLocks/>
              </p:cNvSpPr>
              <p:nvPr/>
            </p:nvSpPr>
            <p:spPr bwMode="gray">
              <a:xfrm rot="7200000">
                <a:off x="2726" y="1655"/>
                <a:ext cx="860" cy="1305"/>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 name="T14" fmla="*/ 0 60000 65536"/>
                  <a:gd name="T15" fmla="*/ 0 60000 65536"/>
                  <a:gd name="T16" fmla="*/ 0 60000 65536"/>
                  <a:gd name="T17" fmla="*/ 0 60000 65536"/>
                  <a:gd name="T18" fmla="*/ 0 60000 65536"/>
                  <a:gd name="T19" fmla="*/ 0 60000 65536"/>
                  <a:gd name="T20" fmla="*/ 0 60000 65536"/>
                  <a:gd name="T21" fmla="*/ 0 w 1233"/>
                  <a:gd name="T22" fmla="*/ 0 h 1764"/>
                  <a:gd name="T23" fmla="*/ 1233 w 1233"/>
                  <a:gd name="T24" fmla="*/ 1764 h 17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33" h="1764">
                    <a:moveTo>
                      <a:pt x="1233" y="343"/>
                    </a:moveTo>
                    <a:lnTo>
                      <a:pt x="413" y="1764"/>
                    </a:lnTo>
                    <a:lnTo>
                      <a:pt x="0" y="1226"/>
                    </a:lnTo>
                    <a:lnTo>
                      <a:pt x="6" y="1098"/>
                    </a:lnTo>
                    <a:lnTo>
                      <a:pt x="638" y="0"/>
                    </a:lnTo>
                    <a:lnTo>
                      <a:pt x="1233" y="343"/>
                    </a:lnTo>
                    <a:close/>
                  </a:path>
                </a:pathLst>
              </a:custGeom>
              <a:gradFill rotWithShape="1">
                <a:gsLst>
                  <a:gs pos="0">
                    <a:srgbClr val="7FD13B"/>
                  </a:gs>
                  <a:gs pos="100000">
                    <a:srgbClr val="115252"/>
                  </a:gs>
                </a:gsLst>
                <a:lin ang="5400000" scaled="1"/>
              </a:gradFill>
              <a:ln w="0">
                <a:noFill/>
                <a:round/>
                <a:headEnd/>
                <a:tailEnd/>
              </a:ln>
            </p:spPr>
            <p:txBody>
              <a:bodyPr rot="10800000" vert="eaVert"/>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nvGrpSpPr>
              <p:cNvPr id="37" name="Group 6"/>
              <p:cNvGrpSpPr>
                <a:grpSpLocks/>
              </p:cNvGrpSpPr>
              <p:nvPr/>
            </p:nvGrpSpPr>
            <p:grpSpPr bwMode="auto">
              <a:xfrm>
                <a:off x="1712" y="1647"/>
                <a:ext cx="1480" cy="1302"/>
                <a:chOff x="1712" y="1389"/>
                <a:chExt cx="1480" cy="1302"/>
              </a:xfrm>
            </p:grpSpPr>
            <p:sp>
              <p:nvSpPr>
                <p:cNvPr id="47" name="AutoShape 7"/>
                <p:cNvSpPr>
                  <a:spLocks noChangeArrowheads="1"/>
                </p:cNvSpPr>
                <p:nvPr/>
              </p:nvSpPr>
              <p:spPr bwMode="gray">
                <a:xfrm rot="-9000000">
                  <a:off x="1712" y="2311"/>
                  <a:ext cx="908" cy="380"/>
                </a:xfrm>
                <a:prstGeom prst="triangle">
                  <a:avLst>
                    <a:gd name="adj" fmla="val 50000"/>
                  </a:avLst>
                </a:prstGeom>
                <a:solidFill>
                  <a:srgbClr val="7FD13B"/>
                </a:solidFill>
                <a:ln w="9525" algn="ctr">
                  <a:noFill/>
                  <a:miter lim="800000"/>
                  <a:headEnd/>
                  <a:tailEnd/>
                </a:ln>
              </p:spPr>
              <p:txBody>
                <a:bodyPr rot="10800000" wrap="none" anchor="ct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8" name="Freeform 8"/>
                <p:cNvSpPr>
                  <a:spLocks/>
                </p:cNvSpPr>
                <p:nvPr/>
              </p:nvSpPr>
              <p:spPr bwMode="gray">
                <a:xfrm rot="7200000">
                  <a:off x="1961" y="1810"/>
                  <a:ext cx="948" cy="508"/>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 name="T14" fmla="*/ 0 60000 65536"/>
                    <a:gd name="T15" fmla="*/ 0 60000 65536"/>
                    <a:gd name="T16" fmla="*/ 0 60000 65536"/>
                    <a:gd name="T17" fmla="*/ 0 60000 65536"/>
                    <a:gd name="T18" fmla="*/ 0 60000 65536"/>
                    <a:gd name="T19" fmla="*/ 0 60000 65536"/>
                    <a:gd name="T20" fmla="*/ 0 60000 65536"/>
                    <a:gd name="T21" fmla="*/ 0 w 750"/>
                    <a:gd name="T22" fmla="*/ 0 h 378"/>
                    <a:gd name="T23" fmla="*/ 750 w 750"/>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378">
                      <a:moveTo>
                        <a:pt x="750" y="0"/>
                      </a:moveTo>
                      <a:lnTo>
                        <a:pt x="0" y="0"/>
                      </a:lnTo>
                      <a:lnTo>
                        <a:pt x="2" y="194"/>
                      </a:lnTo>
                      <a:lnTo>
                        <a:pt x="28" y="378"/>
                      </a:lnTo>
                      <a:lnTo>
                        <a:pt x="750" y="378"/>
                      </a:lnTo>
                      <a:lnTo>
                        <a:pt x="750" y="0"/>
                      </a:lnTo>
                      <a:close/>
                    </a:path>
                  </a:pathLst>
                </a:custGeom>
                <a:solidFill>
                  <a:srgbClr val="7FD13B"/>
                </a:solidFill>
                <a:ln w="0">
                  <a:noFill/>
                  <a:round/>
                  <a:headEnd/>
                  <a:tailEnd/>
                </a:ln>
              </p:spPr>
              <p:txBody>
                <a:bodyPr rot="10800000" vert="eaVert"/>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9" name="Freeform 9"/>
                <p:cNvSpPr>
                  <a:spLocks/>
                </p:cNvSpPr>
                <p:nvPr/>
              </p:nvSpPr>
              <p:spPr bwMode="gray">
                <a:xfrm rot="7200000">
                  <a:off x="2637" y="1226"/>
                  <a:ext cx="392" cy="718"/>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5"/>
                    <a:gd name="T85" fmla="*/ 0 h 971"/>
                    <a:gd name="T86" fmla="*/ 495 w 495"/>
                    <a:gd name="T87" fmla="*/ 971 h 9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7FD13B"/>
                </a:solidFill>
                <a:ln w="0">
                  <a:noFill/>
                  <a:round/>
                  <a:headEnd/>
                  <a:tailEnd/>
                </a:ln>
              </p:spPr>
              <p:txBody>
                <a:bodyPr rot="10800000" vert="eaVert"/>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38" name="Freeform 10"/>
              <p:cNvSpPr>
                <a:spLocks/>
              </p:cNvSpPr>
              <p:nvPr/>
            </p:nvSpPr>
            <p:spPr bwMode="gray">
              <a:xfrm rot="-7200000">
                <a:off x="2798" y="2823"/>
                <a:ext cx="860" cy="1305"/>
              </a:xfrm>
              <a:custGeom>
                <a:avLst/>
                <a:gdLst>
                  <a:gd name="T0" fmla="*/ 1233 w 1233"/>
                  <a:gd name="T1" fmla="*/ 343 h 1764"/>
                  <a:gd name="T2" fmla="*/ 413 w 1233"/>
                  <a:gd name="T3" fmla="*/ 1764 h 1764"/>
                  <a:gd name="T4" fmla="*/ 0 w 1233"/>
                  <a:gd name="T5" fmla="*/ 1226 h 1764"/>
                  <a:gd name="T6" fmla="*/ 6 w 1233"/>
                  <a:gd name="T7" fmla="*/ 1098 h 1764"/>
                  <a:gd name="T8" fmla="*/ 638 w 1233"/>
                  <a:gd name="T9" fmla="*/ 0 h 1764"/>
                  <a:gd name="T10" fmla="*/ 1233 w 1233"/>
                  <a:gd name="T11" fmla="*/ 343 h 1764"/>
                  <a:gd name="T12" fmla="*/ 1233 w 1233"/>
                  <a:gd name="T13" fmla="*/ 343 h 1764"/>
                  <a:gd name="T14" fmla="*/ 0 60000 65536"/>
                  <a:gd name="T15" fmla="*/ 0 60000 65536"/>
                  <a:gd name="T16" fmla="*/ 0 60000 65536"/>
                  <a:gd name="T17" fmla="*/ 0 60000 65536"/>
                  <a:gd name="T18" fmla="*/ 0 60000 65536"/>
                  <a:gd name="T19" fmla="*/ 0 60000 65536"/>
                  <a:gd name="T20" fmla="*/ 0 60000 65536"/>
                  <a:gd name="T21" fmla="*/ 0 w 1233"/>
                  <a:gd name="T22" fmla="*/ 0 h 1764"/>
                  <a:gd name="T23" fmla="*/ 1233 w 1233"/>
                  <a:gd name="T24" fmla="*/ 1764 h 17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33" h="1764">
                    <a:moveTo>
                      <a:pt x="1233" y="343"/>
                    </a:moveTo>
                    <a:lnTo>
                      <a:pt x="413" y="1764"/>
                    </a:lnTo>
                    <a:lnTo>
                      <a:pt x="0" y="1226"/>
                    </a:lnTo>
                    <a:lnTo>
                      <a:pt x="6" y="1098"/>
                    </a:lnTo>
                    <a:lnTo>
                      <a:pt x="638" y="0"/>
                    </a:lnTo>
                    <a:lnTo>
                      <a:pt x="1233" y="343"/>
                    </a:lnTo>
                    <a:close/>
                  </a:path>
                </a:pathLst>
              </a:custGeom>
              <a:solidFill>
                <a:srgbClr val="964B36"/>
              </a:solidFill>
              <a:ln w="0">
                <a:noFill/>
                <a:round/>
                <a:headEnd/>
                <a:tailEnd/>
              </a:ln>
            </p:spPr>
            <p:txBody>
              <a:bodyPr vert="eaVert"/>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nvGrpSpPr>
              <p:cNvPr id="39" name="Group 11"/>
              <p:cNvGrpSpPr>
                <a:grpSpLocks/>
              </p:cNvGrpSpPr>
              <p:nvPr/>
            </p:nvGrpSpPr>
            <p:grpSpPr bwMode="auto">
              <a:xfrm>
                <a:off x="2849" y="2249"/>
                <a:ext cx="1296" cy="1381"/>
                <a:chOff x="2854" y="1996"/>
                <a:chExt cx="1296" cy="1381"/>
              </a:xfrm>
            </p:grpSpPr>
            <p:sp>
              <p:nvSpPr>
                <p:cNvPr id="44" name="AutoShape 12"/>
                <p:cNvSpPr>
                  <a:spLocks noChangeArrowheads="1"/>
                </p:cNvSpPr>
                <p:nvPr/>
              </p:nvSpPr>
              <p:spPr bwMode="gray">
                <a:xfrm rot="-1800000">
                  <a:off x="2854" y="1996"/>
                  <a:ext cx="906" cy="380"/>
                </a:xfrm>
                <a:prstGeom prst="triangle">
                  <a:avLst>
                    <a:gd name="adj" fmla="val 50000"/>
                  </a:avLst>
                </a:prstGeom>
                <a:solidFill>
                  <a:srgbClr val="A0635E"/>
                </a:solidFill>
                <a:ln w="9525" algn="ctr">
                  <a:noFill/>
                  <a:miter lim="800000"/>
                  <a:headEnd/>
                  <a:tailEnd/>
                </a:ln>
              </p:spPr>
              <p:txBody>
                <a:bodyPr wrap="none" anchor="ct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5" name="Freeform 13"/>
                <p:cNvSpPr>
                  <a:spLocks/>
                </p:cNvSpPr>
                <p:nvPr/>
              </p:nvSpPr>
              <p:spPr bwMode="gray">
                <a:xfrm rot="-7200000">
                  <a:off x="3102" y="2371"/>
                  <a:ext cx="948" cy="507"/>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 name="T14" fmla="*/ 0 60000 65536"/>
                    <a:gd name="T15" fmla="*/ 0 60000 65536"/>
                    <a:gd name="T16" fmla="*/ 0 60000 65536"/>
                    <a:gd name="T17" fmla="*/ 0 60000 65536"/>
                    <a:gd name="T18" fmla="*/ 0 60000 65536"/>
                    <a:gd name="T19" fmla="*/ 0 60000 65536"/>
                    <a:gd name="T20" fmla="*/ 0 60000 65536"/>
                    <a:gd name="T21" fmla="*/ 0 w 750"/>
                    <a:gd name="T22" fmla="*/ 0 h 378"/>
                    <a:gd name="T23" fmla="*/ 750 w 750"/>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378">
                      <a:moveTo>
                        <a:pt x="750" y="0"/>
                      </a:moveTo>
                      <a:lnTo>
                        <a:pt x="0" y="0"/>
                      </a:lnTo>
                      <a:lnTo>
                        <a:pt x="2" y="194"/>
                      </a:lnTo>
                      <a:lnTo>
                        <a:pt x="28" y="378"/>
                      </a:lnTo>
                      <a:lnTo>
                        <a:pt x="750" y="378"/>
                      </a:lnTo>
                      <a:lnTo>
                        <a:pt x="750" y="0"/>
                      </a:lnTo>
                      <a:close/>
                    </a:path>
                  </a:pathLst>
                </a:custGeom>
                <a:solidFill>
                  <a:srgbClr val="A0635E"/>
                </a:solidFill>
                <a:ln w="0">
                  <a:noFill/>
                  <a:round/>
                  <a:headEnd/>
                  <a:tailEnd/>
                </a:ln>
              </p:spPr>
              <p:txBody>
                <a:bodyPr vert="eaVert"/>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6" name="Freeform 14"/>
                <p:cNvSpPr>
                  <a:spLocks/>
                </p:cNvSpPr>
                <p:nvPr/>
              </p:nvSpPr>
              <p:spPr bwMode="gray">
                <a:xfrm rot="-7200000">
                  <a:off x="3618" y="2845"/>
                  <a:ext cx="346" cy="718"/>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5"/>
                    <a:gd name="T85" fmla="*/ 0 h 971"/>
                    <a:gd name="T86" fmla="*/ 495 w 495"/>
                    <a:gd name="T87" fmla="*/ 971 h 9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A0635E"/>
                </a:solidFill>
                <a:ln w="0">
                  <a:noFill/>
                  <a:round/>
                  <a:headEnd/>
                  <a:tailEnd/>
                </a:ln>
              </p:spPr>
              <p:txBody>
                <a:bodyPr vert="eaVert"/>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40" name="Group 15"/>
              <p:cNvGrpSpPr>
                <a:grpSpLocks/>
              </p:cNvGrpSpPr>
              <p:nvPr/>
            </p:nvGrpSpPr>
            <p:grpSpPr bwMode="auto">
              <a:xfrm>
                <a:off x="1655" y="3095"/>
                <a:ext cx="1571" cy="879"/>
                <a:chOff x="1655" y="2837"/>
                <a:chExt cx="1571" cy="879"/>
              </a:xfrm>
            </p:grpSpPr>
            <p:sp>
              <p:nvSpPr>
                <p:cNvPr id="41" name="Freeform 16"/>
                <p:cNvSpPr>
                  <a:spLocks/>
                </p:cNvSpPr>
                <p:nvPr/>
              </p:nvSpPr>
              <p:spPr bwMode="gray">
                <a:xfrm>
                  <a:off x="1655" y="2837"/>
                  <a:ext cx="366" cy="692"/>
                </a:xfrm>
                <a:custGeom>
                  <a:avLst/>
                  <a:gdLst>
                    <a:gd name="T0" fmla="*/ 495 w 495"/>
                    <a:gd name="T1" fmla="*/ 285 h 971"/>
                    <a:gd name="T2" fmla="*/ 495 w 495"/>
                    <a:gd name="T3" fmla="*/ 971 h 971"/>
                    <a:gd name="T4" fmla="*/ 462 w 495"/>
                    <a:gd name="T5" fmla="*/ 964 h 971"/>
                    <a:gd name="T6" fmla="*/ 430 w 495"/>
                    <a:gd name="T7" fmla="*/ 953 h 971"/>
                    <a:gd name="T8" fmla="*/ 401 w 495"/>
                    <a:gd name="T9" fmla="*/ 931 h 971"/>
                    <a:gd name="T10" fmla="*/ 372 w 495"/>
                    <a:gd name="T11" fmla="*/ 898 h 971"/>
                    <a:gd name="T12" fmla="*/ 339 w 495"/>
                    <a:gd name="T13" fmla="*/ 855 h 971"/>
                    <a:gd name="T14" fmla="*/ 306 w 495"/>
                    <a:gd name="T15" fmla="*/ 801 h 971"/>
                    <a:gd name="T16" fmla="*/ 270 w 495"/>
                    <a:gd name="T17" fmla="*/ 732 h 971"/>
                    <a:gd name="T18" fmla="*/ 227 w 495"/>
                    <a:gd name="T19" fmla="*/ 648 h 971"/>
                    <a:gd name="T20" fmla="*/ 183 w 495"/>
                    <a:gd name="T21" fmla="*/ 554 h 971"/>
                    <a:gd name="T22" fmla="*/ 129 w 495"/>
                    <a:gd name="T23" fmla="*/ 438 h 971"/>
                    <a:gd name="T24" fmla="*/ 96 w 495"/>
                    <a:gd name="T25" fmla="*/ 369 h 971"/>
                    <a:gd name="T26" fmla="*/ 29 w 495"/>
                    <a:gd name="T27" fmla="*/ 211 h 971"/>
                    <a:gd name="T28" fmla="*/ 2 w 495"/>
                    <a:gd name="T29" fmla="*/ 127 h 971"/>
                    <a:gd name="T30" fmla="*/ 0 w 495"/>
                    <a:gd name="T31" fmla="*/ 60 h 971"/>
                    <a:gd name="T32" fmla="*/ 15 w 495"/>
                    <a:gd name="T33" fmla="*/ 0 h 971"/>
                    <a:gd name="T34" fmla="*/ 15 w 495"/>
                    <a:gd name="T35" fmla="*/ 43 h 971"/>
                    <a:gd name="T36" fmla="*/ 15 w 495"/>
                    <a:gd name="T37" fmla="*/ 72 h 971"/>
                    <a:gd name="T38" fmla="*/ 15 w 495"/>
                    <a:gd name="T39" fmla="*/ 99 h 971"/>
                    <a:gd name="T40" fmla="*/ 18 w 495"/>
                    <a:gd name="T41" fmla="*/ 126 h 971"/>
                    <a:gd name="T42" fmla="*/ 29 w 495"/>
                    <a:gd name="T43" fmla="*/ 162 h 971"/>
                    <a:gd name="T44" fmla="*/ 53 w 495"/>
                    <a:gd name="T45" fmla="*/ 198 h 971"/>
                    <a:gd name="T46" fmla="*/ 85 w 495"/>
                    <a:gd name="T47" fmla="*/ 231 h 971"/>
                    <a:gd name="T48" fmla="*/ 125 w 495"/>
                    <a:gd name="T49" fmla="*/ 260 h 971"/>
                    <a:gd name="T50" fmla="*/ 180 w 495"/>
                    <a:gd name="T51" fmla="*/ 278 h 971"/>
                    <a:gd name="T52" fmla="*/ 245 w 495"/>
                    <a:gd name="T53" fmla="*/ 282 h 971"/>
                    <a:gd name="T54" fmla="*/ 495 w 495"/>
                    <a:gd name="T55" fmla="*/ 285 h 97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95"/>
                    <a:gd name="T85" fmla="*/ 0 h 971"/>
                    <a:gd name="T86" fmla="*/ 495 w 495"/>
                    <a:gd name="T87" fmla="*/ 971 h 97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95" h="971">
                      <a:moveTo>
                        <a:pt x="495" y="285"/>
                      </a:moveTo>
                      <a:lnTo>
                        <a:pt x="495" y="971"/>
                      </a:lnTo>
                      <a:lnTo>
                        <a:pt x="462" y="964"/>
                      </a:lnTo>
                      <a:lnTo>
                        <a:pt x="430" y="953"/>
                      </a:lnTo>
                      <a:lnTo>
                        <a:pt x="401" y="931"/>
                      </a:lnTo>
                      <a:lnTo>
                        <a:pt x="372" y="898"/>
                      </a:lnTo>
                      <a:lnTo>
                        <a:pt x="339" y="855"/>
                      </a:lnTo>
                      <a:lnTo>
                        <a:pt x="306" y="801"/>
                      </a:lnTo>
                      <a:lnTo>
                        <a:pt x="270" y="732"/>
                      </a:lnTo>
                      <a:lnTo>
                        <a:pt x="227" y="648"/>
                      </a:lnTo>
                      <a:lnTo>
                        <a:pt x="183" y="554"/>
                      </a:lnTo>
                      <a:lnTo>
                        <a:pt x="129" y="438"/>
                      </a:lnTo>
                      <a:lnTo>
                        <a:pt x="96" y="369"/>
                      </a:lnTo>
                      <a:lnTo>
                        <a:pt x="29" y="211"/>
                      </a:lnTo>
                      <a:lnTo>
                        <a:pt x="2" y="127"/>
                      </a:lnTo>
                      <a:lnTo>
                        <a:pt x="0" y="60"/>
                      </a:lnTo>
                      <a:lnTo>
                        <a:pt x="15" y="0"/>
                      </a:lnTo>
                      <a:lnTo>
                        <a:pt x="15" y="43"/>
                      </a:lnTo>
                      <a:lnTo>
                        <a:pt x="15" y="72"/>
                      </a:lnTo>
                      <a:lnTo>
                        <a:pt x="15" y="99"/>
                      </a:lnTo>
                      <a:lnTo>
                        <a:pt x="18" y="126"/>
                      </a:lnTo>
                      <a:lnTo>
                        <a:pt x="29" y="162"/>
                      </a:lnTo>
                      <a:lnTo>
                        <a:pt x="53" y="198"/>
                      </a:lnTo>
                      <a:lnTo>
                        <a:pt x="85" y="231"/>
                      </a:lnTo>
                      <a:lnTo>
                        <a:pt x="125" y="260"/>
                      </a:lnTo>
                      <a:lnTo>
                        <a:pt x="180" y="278"/>
                      </a:lnTo>
                      <a:lnTo>
                        <a:pt x="245" y="282"/>
                      </a:lnTo>
                      <a:lnTo>
                        <a:pt x="495" y="285"/>
                      </a:lnTo>
                      <a:close/>
                    </a:path>
                  </a:pathLst>
                </a:custGeom>
                <a:solidFill>
                  <a:srgbClr val="EB8803"/>
                </a:solidFill>
                <a:ln w="0">
                  <a:noFill/>
                  <a:round/>
                  <a:headEnd/>
                  <a:tailEnd/>
                </a:ln>
              </p:spPr>
              <p:txBody>
                <a:body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2" name="AutoShape 17"/>
                <p:cNvSpPr>
                  <a:spLocks noChangeArrowheads="1"/>
                </p:cNvSpPr>
                <p:nvPr/>
              </p:nvSpPr>
              <p:spPr bwMode="gray">
                <a:xfrm rot="5400000">
                  <a:off x="2589" y="3078"/>
                  <a:ext cx="872" cy="403"/>
                </a:xfrm>
                <a:prstGeom prst="triangle">
                  <a:avLst>
                    <a:gd name="adj" fmla="val 50000"/>
                  </a:avLst>
                </a:prstGeom>
                <a:solidFill>
                  <a:srgbClr val="EB8803"/>
                </a:solidFill>
                <a:ln w="9525" algn="ctr">
                  <a:noFill/>
                  <a:miter lim="800000"/>
                  <a:headEnd/>
                  <a:tailEnd/>
                </a:ln>
              </p:spPr>
              <p:txBody>
                <a:bodyPr rot="10800000" vert="eaVert" wrap="none" anchor="ct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3" name="Freeform 18"/>
                <p:cNvSpPr>
                  <a:spLocks/>
                </p:cNvSpPr>
                <p:nvPr/>
              </p:nvSpPr>
              <p:spPr bwMode="gray">
                <a:xfrm>
                  <a:off x="1985" y="3040"/>
                  <a:ext cx="1005" cy="489"/>
                </a:xfrm>
                <a:custGeom>
                  <a:avLst/>
                  <a:gdLst>
                    <a:gd name="T0" fmla="*/ 750 w 750"/>
                    <a:gd name="T1" fmla="*/ 0 h 378"/>
                    <a:gd name="T2" fmla="*/ 0 w 750"/>
                    <a:gd name="T3" fmla="*/ 0 h 378"/>
                    <a:gd name="T4" fmla="*/ 2 w 750"/>
                    <a:gd name="T5" fmla="*/ 194 h 378"/>
                    <a:gd name="T6" fmla="*/ 28 w 750"/>
                    <a:gd name="T7" fmla="*/ 378 h 378"/>
                    <a:gd name="T8" fmla="*/ 750 w 750"/>
                    <a:gd name="T9" fmla="*/ 378 h 378"/>
                    <a:gd name="T10" fmla="*/ 750 w 750"/>
                    <a:gd name="T11" fmla="*/ 0 h 378"/>
                    <a:gd name="T12" fmla="*/ 750 w 750"/>
                    <a:gd name="T13" fmla="*/ 0 h 378"/>
                    <a:gd name="T14" fmla="*/ 0 60000 65536"/>
                    <a:gd name="T15" fmla="*/ 0 60000 65536"/>
                    <a:gd name="T16" fmla="*/ 0 60000 65536"/>
                    <a:gd name="T17" fmla="*/ 0 60000 65536"/>
                    <a:gd name="T18" fmla="*/ 0 60000 65536"/>
                    <a:gd name="T19" fmla="*/ 0 60000 65536"/>
                    <a:gd name="T20" fmla="*/ 0 60000 65536"/>
                    <a:gd name="T21" fmla="*/ 0 w 750"/>
                    <a:gd name="T22" fmla="*/ 0 h 378"/>
                    <a:gd name="T23" fmla="*/ 750 w 750"/>
                    <a:gd name="T24" fmla="*/ 378 h 3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0" h="378">
                      <a:moveTo>
                        <a:pt x="750" y="0"/>
                      </a:moveTo>
                      <a:lnTo>
                        <a:pt x="0" y="0"/>
                      </a:lnTo>
                      <a:lnTo>
                        <a:pt x="2" y="194"/>
                      </a:lnTo>
                      <a:lnTo>
                        <a:pt x="28" y="378"/>
                      </a:lnTo>
                      <a:lnTo>
                        <a:pt x="750" y="378"/>
                      </a:lnTo>
                      <a:lnTo>
                        <a:pt x="750" y="0"/>
                      </a:lnTo>
                      <a:close/>
                    </a:path>
                  </a:pathLst>
                </a:custGeom>
                <a:solidFill>
                  <a:srgbClr val="EB8803"/>
                </a:solidFill>
                <a:ln w="0">
                  <a:noFill/>
                  <a:round/>
                  <a:headEnd/>
                  <a:tailEnd/>
                </a:ln>
              </p:spPr>
              <p:txBody>
                <a:bodyPr/>
                <a:lstStyle/>
                <a:p>
                  <a:pPr marL="0" marR="0" lvl="0" indent="0" algn="l" defTabSz="914400" eaLnBrk="1" fontAlgn="auto" latinLnBrk="0" hangingPunct="1">
                    <a:lnSpc>
                      <a:spcPct val="100000"/>
                    </a:lnSpc>
                    <a:spcBef>
                      <a:spcPct val="0"/>
                    </a:spcBef>
                    <a:spcAft>
                      <a:spcPts val="0"/>
                    </a:spcAft>
                    <a:buClrTx/>
                    <a:buSzTx/>
                    <a:buFontTx/>
                    <a:buNone/>
                    <a:tabLst/>
                    <a:defRPr/>
                  </a:pPr>
                  <a:endParaRPr kumimoji="0" lang="zh-CN" altLang="en-US" sz="1800" b="0" i="0" u="sng"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grpSp>
          <p:nvGrpSpPr>
            <p:cNvPr id="15" name="Group 92"/>
            <p:cNvGrpSpPr>
              <a:grpSpLocks/>
            </p:cNvGrpSpPr>
            <p:nvPr/>
          </p:nvGrpSpPr>
          <p:grpSpPr bwMode="auto">
            <a:xfrm>
              <a:off x="2892931" y="2942317"/>
              <a:ext cx="3498019" cy="647700"/>
              <a:chOff x="-957561" y="-1745568"/>
              <a:chExt cx="2767908" cy="647700"/>
            </a:xfrm>
          </p:grpSpPr>
          <p:grpSp>
            <p:nvGrpSpPr>
              <p:cNvPr id="31" name="组合 65"/>
              <p:cNvGrpSpPr>
                <a:grpSpLocks/>
              </p:cNvGrpSpPr>
              <p:nvPr/>
            </p:nvGrpSpPr>
            <p:grpSpPr bwMode="auto">
              <a:xfrm>
                <a:off x="-618326" y="-1745568"/>
                <a:ext cx="2037913" cy="647700"/>
                <a:chOff x="1231076" y="1820863"/>
                <a:chExt cx="5502066" cy="719137"/>
              </a:xfrm>
            </p:grpSpPr>
            <p:sp>
              <p:nvSpPr>
                <p:cNvPr id="33" name="AutoShape 3"/>
                <p:cNvSpPr>
                  <a:spLocks noChangeArrowheads="1"/>
                </p:cNvSpPr>
                <p:nvPr/>
              </p:nvSpPr>
              <p:spPr bwMode="auto">
                <a:xfrm>
                  <a:off x="1231076" y="1820863"/>
                  <a:ext cx="5502066" cy="719137"/>
                </a:xfrm>
                <a:prstGeom prst="roundRect">
                  <a:avLst>
                    <a:gd name="adj" fmla="val 16667"/>
                  </a:avLst>
                </a:prstGeom>
                <a:gradFill rotWithShape="1">
                  <a:gsLst>
                    <a:gs pos="0">
                      <a:schemeClr val="bg1">
                        <a:lumMod val="75000"/>
                      </a:schemeClr>
                    </a:gs>
                    <a:gs pos="100000">
                      <a:schemeClr val="tx1">
                        <a:lumMod val="50000"/>
                        <a:lumOff val="50000"/>
                      </a:schemeClr>
                    </a:gs>
                  </a:gsLst>
                  <a:lin ang="5400000" scaled="1"/>
                </a:gradFill>
                <a:ln w="9525" algn="ctr">
                  <a:noFill/>
                  <a:round/>
                  <a:headEnd/>
                  <a:tailEnd/>
                </a:ln>
                <a:effectLst/>
              </p:spPr>
              <p:txBody>
                <a:bodyPr anchor="ctr"/>
                <a:lstStyle/>
                <a:p>
                  <a:pPr fontAlgn="auto">
                    <a:spcBef>
                      <a:spcPts val="0"/>
                    </a:spcBef>
                    <a:spcAft>
                      <a:spcPts val="0"/>
                    </a:spcAft>
                    <a:defRPr/>
                  </a:pPr>
                  <a:endParaRPr lang="zh-CN" altLang="zh-CN">
                    <a:latin typeface="微软雅黑" pitchFamily="34" charset="-122"/>
                    <a:ea typeface="微软雅黑" pitchFamily="34" charset="-122"/>
                  </a:endParaRPr>
                </a:p>
              </p:txBody>
            </p:sp>
            <p:sp>
              <p:nvSpPr>
                <p:cNvPr id="34" name="AutoShape 3"/>
                <p:cNvSpPr>
                  <a:spLocks noChangeArrowheads="1"/>
                </p:cNvSpPr>
                <p:nvPr/>
              </p:nvSpPr>
              <p:spPr bwMode="gray">
                <a:xfrm>
                  <a:off x="1231076" y="1857625"/>
                  <a:ext cx="5502066" cy="630840"/>
                </a:xfrm>
                <a:prstGeom prst="roundRect">
                  <a:avLst>
                    <a:gd name="adj" fmla="val 16667"/>
                  </a:avLst>
                </a:prstGeom>
                <a:solidFill>
                  <a:srgbClr val="0070C0"/>
                </a:solidFill>
                <a:ln w="25400" algn="ctr">
                  <a:solidFill>
                    <a:schemeClr val="bg1"/>
                  </a:solidFill>
                  <a:round/>
                  <a:headEnd/>
                  <a:tailEnd/>
                </a:ln>
              </p:spPr>
              <p:txBody>
                <a:bodyPr wrap="none" anchor="ctr"/>
                <a:lstStyle/>
                <a:p>
                  <a:pPr algn="ctr" eaLnBrk="0" hangingPunct="0"/>
                  <a:endParaRPr lang="zh-CN" altLang="zh-CN" sz="2400" dirty="0">
                    <a:solidFill>
                      <a:schemeClr val="tx2"/>
                    </a:solidFill>
                    <a:latin typeface="微软雅黑" pitchFamily="34" charset="-122"/>
                    <a:ea typeface="微软雅黑" pitchFamily="34" charset="-122"/>
                  </a:endParaRPr>
                </a:p>
              </p:txBody>
            </p:sp>
          </p:grpSp>
          <p:sp>
            <p:nvSpPr>
              <p:cNvPr id="32" name="Rectangle 13"/>
              <p:cNvSpPr>
                <a:spLocks noChangeArrowheads="1"/>
              </p:cNvSpPr>
              <p:nvPr/>
            </p:nvSpPr>
            <p:spPr bwMode="auto">
              <a:xfrm>
                <a:off x="-957561" y="-1650772"/>
                <a:ext cx="2767908" cy="547264"/>
              </a:xfrm>
              <a:prstGeom prst="rect">
                <a:avLst/>
              </a:prstGeom>
              <a:noFill/>
              <a:ln w="9525">
                <a:noFill/>
                <a:miter lim="800000"/>
                <a:headEnd/>
                <a:tailEnd/>
              </a:ln>
            </p:spPr>
            <p:txBody>
              <a:bodyPr wrap="square">
                <a:spAutoFit/>
              </a:bodyPr>
              <a:lstStyle/>
              <a:p>
                <a:pPr algn="ctr"/>
                <a:r>
                  <a:rPr lang="zh-CN" altLang="en-US" sz="2400" dirty="0" smtClean="0">
                    <a:solidFill>
                      <a:schemeClr val="bg1"/>
                    </a:solidFill>
                    <a:latin typeface="微软雅黑" pitchFamily="34" charset="-122"/>
                    <a:ea typeface="微软雅黑" pitchFamily="34" charset="-122"/>
                  </a:rPr>
                  <a:t>泛在地理信息搜索</a:t>
                </a:r>
                <a:endParaRPr lang="zh-CN" altLang="en-US" sz="2400" dirty="0">
                  <a:solidFill>
                    <a:schemeClr val="bg1"/>
                  </a:solidFill>
                  <a:latin typeface="微软雅黑" pitchFamily="34" charset="-122"/>
                  <a:ea typeface="微软雅黑" pitchFamily="34" charset="-122"/>
                </a:endParaRPr>
              </a:p>
            </p:txBody>
          </p:sp>
        </p:grpSp>
        <p:grpSp>
          <p:nvGrpSpPr>
            <p:cNvPr id="16" name="Group 92"/>
            <p:cNvGrpSpPr>
              <a:grpSpLocks/>
            </p:cNvGrpSpPr>
            <p:nvPr/>
          </p:nvGrpSpPr>
          <p:grpSpPr bwMode="auto">
            <a:xfrm>
              <a:off x="3402242" y="4366985"/>
              <a:ext cx="2229303" cy="647700"/>
              <a:chOff x="-531585" y="-1745568"/>
              <a:chExt cx="1764000" cy="647700"/>
            </a:xfrm>
          </p:grpSpPr>
          <p:grpSp>
            <p:nvGrpSpPr>
              <p:cNvPr id="27" name="组合 65"/>
              <p:cNvGrpSpPr>
                <a:grpSpLocks/>
              </p:cNvGrpSpPr>
              <p:nvPr/>
            </p:nvGrpSpPr>
            <p:grpSpPr bwMode="auto">
              <a:xfrm>
                <a:off x="-531585" y="-1745568"/>
                <a:ext cx="1764000" cy="647700"/>
                <a:chOff x="1465263" y="1820863"/>
                <a:chExt cx="4762541" cy="719137"/>
              </a:xfrm>
            </p:grpSpPr>
            <p:sp>
              <p:nvSpPr>
                <p:cNvPr id="29" name="AutoShape 3"/>
                <p:cNvSpPr>
                  <a:spLocks noChangeArrowheads="1"/>
                </p:cNvSpPr>
                <p:nvPr/>
              </p:nvSpPr>
              <p:spPr bwMode="auto">
                <a:xfrm>
                  <a:off x="1465263" y="1820863"/>
                  <a:ext cx="4762541" cy="719137"/>
                </a:xfrm>
                <a:prstGeom prst="roundRect">
                  <a:avLst>
                    <a:gd name="adj" fmla="val 16667"/>
                  </a:avLst>
                </a:prstGeom>
                <a:gradFill rotWithShape="1">
                  <a:gsLst>
                    <a:gs pos="0">
                      <a:schemeClr val="bg1">
                        <a:lumMod val="75000"/>
                      </a:schemeClr>
                    </a:gs>
                    <a:gs pos="100000">
                      <a:schemeClr val="tx1">
                        <a:lumMod val="50000"/>
                        <a:lumOff val="50000"/>
                      </a:schemeClr>
                    </a:gs>
                  </a:gsLst>
                  <a:lin ang="5400000" scaled="1"/>
                </a:gradFill>
                <a:ln w="9525" algn="ctr">
                  <a:noFill/>
                  <a:round/>
                  <a:headEnd/>
                  <a:tailEnd/>
                </a:ln>
                <a:effectLst/>
              </p:spPr>
              <p:txBody>
                <a:bodyPr anchor="ctr"/>
                <a:lstStyle/>
                <a:p>
                  <a:pPr fontAlgn="auto">
                    <a:spcBef>
                      <a:spcPts val="0"/>
                    </a:spcBef>
                    <a:spcAft>
                      <a:spcPts val="0"/>
                    </a:spcAft>
                    <a:defRPr/>
                  </a:pPr>
                  <a:endParaRPr lang="zh-CN" altLang="zh-CN">
                    <a:latin typeface="微软雅黑" pitchFamily="34" charset="-122"/>
                    <a:ea typeface="微软雅黑" pitchFamily="34" charset="-122"/>
                  </a:endParaRPr>
                </a:p>
              </p:txBody>
            </p:sp>
            <p:sp>
              <p:nvSpPr>
                <p:cNvPr id="30" name="AutoShape 3"/>
                <p:cNvSpPr>
                  <a:spLocks noChangeArrowheads="1"/>
                </p:cNvSpPr>
                <p:nvPr/>
              </p:nvSpPr>
              <p:spPr bwMode="gray">
                <a:xfrm>
                  <a:off x="1465263" y="1857625"/>
                  <a:ext cx="4762541" cy="630840"/>
                </a:xfrm>
                <a:prstGeom prst="roundRect">
                  <a:avLst>
                    <a:gd name="adj" fmla="val 16667"/>
                  </a:avLst>
                </a:prstGeom>
                <a:solidFill>
                  <a:srgbClr val="0070C0"/>
                </a:solidFill>
                <a:ln w="25400" algn="ctr">
                  <a:solidFill>
                    <a:schemeClr val="bg1"/>
                  </a:solidFill>
                  <a:round/>
                  <a:headEnd/>
                  <a:tailEnd/>
                </a:ln>
              </p:spPr>
              <p:txBody>
                <a:bodyPr wrap="none" anchor="ctr"/>
                <a:lstStyle/>
                <a:p>
                  <a:pPr algn="ctr" eaLnBrk="0" hangingPunct="0"/>
                  <a:endParaRPr lang="zh-CN" altLang="zh-CN" sz="2400" dirty="0">
                    <a:solidFill>
                      <a:schemeClr val="tx2"/>
                    </a:solidFill>
                    <a:latin typeface="微软雅黑" pitchFamily="34" charset="-122"/>
                    <a:ea typeface="微软雅黑" pitchFamily="34" charset="-122"/>
                  </a:endParaRPr>
                </a:p>
              </p:txBody>
            </p:sp>
          </p:grpSp>
          <p:sp>
            <p:nvSpPr>
              <p:cNvPr id="28" name="Rectangle 13"/>
              <p:cNvSpPr>
                <a:spLocks noChangeArrowheads="1"/>
              </p:cNvSpPr>
              <p:nvPr/>
            </p:nvSpPr>
            <p:spPr bwMode="auto">
              <a:xfrm>
                <a:off x="-496510" y="-1650772"/>
                <a:ext cx="1662841" cy="547264"/>
              </a:xfrm>
              <a:prstGeom prst="rect">
                <a:avLst/>
              </a:prstGeom>
              <a:noFill/>
              <a:ln w="9525">
                <a:noFill/>
                <a:miter lim="800000"/>
                <a:headEnd/>
                <a:tailEnd/>
              </a:ln>
            </p:spPr>
            <p:txBody>
              <a:bodyPr>
                <a:spAutoFit/>
              </a:bodyPr>
              <a:lstStyle/>
              <a:p>
                <a:pPr algn="ctr"/>
                <a:r>
                  <a:rPr lang="zh-CN" altLang="en-US" sz="2400" dirty="0">
                    <a:solidFill>
                      <a:schemeClr val="bg1"/>
                    </a:solidFill>
                    <a:latin typeface="微软雅黑" pitchFamily="34" charset="-122"/>
                    <a:ea typeface="微软雅黑" pitchFamily="34" charset="-122"/>
                  </a:rPr>
                  <a:t>数据</a:t>
                </a:r>
              </a:p>
            </p:txBody>
          </p:sp>
        </p:grpSp>
        <p:grpSp>
          <p:nvGrpSpPr>
            <p:cNvPr id="17" name="Group 92"/>
            <p:cNvGrpSpPr>
              <a:grpSpLocks/>
            </p:cNvGrpSpPr>
            <p:nvPr/>
          </p:nvGrpSpPr>
          <p:grpSpPr bwMode="auto">
            <a:xfrm>
              <a:off x="1616985" y="1826985"/>
              <a:ext cx="2229303" cy="647700"/>
              <a:chOff x="-531585" y="-1745568"/>
              <a:chExt cx="1764000" cy="647700"/>
            </a:xfrm>
          </p:grpSpPr>
          <p:grpSp>
            <p:nvGrpSpPr>
              <p:cNvPr id="23" name="组合 65"/>
              <p:cNvGrpSpPr>
                <a:grpSpLocks/>
              </p:cNvGrpSpPr>
              <p:nvPr/>
            </p:nvGrpSpPr>
            <p:grpSpPr bwMode="auto">
              <a:xfrm>
                <a:off x="-531585" y="-1745568"/>
                <a:ext cx="1764000" cy="647700"/>
                <a:chOff x="1465263" y="1820863"/>
                <a:chExt cx="4762541" cy="719137"/>
              </a:xfrm>
            </p:grpSpPr>
            <p:sp>
              <p:nvSpPr>
                <p:cNvPr id="25" name="AutoShape 3"/>
                <p:cNvSpPr>
                  <a:spLocks noChangeArrowheads="1"/>
                </p:cNvSpPr>
                <p:nvPr/>
              </p:nvSpPr>
              <p:spPr bwMode="auto">
                <a:xfrm>
                  <a:off x="1465263" y="1820863"/>
                  <a:ext cx="4762541" cy="719137"/>
                </a:xfrm>
                <a:prstGeom prst="roundRect">
                  <a:avLst>
                    <a:gd name="adj" fmla="val 16667"/>
                  </a:avLst>
                </a:prstGeom>
                <a:gradFill rotWithShape="1">
                  <a:gsLst>
                    <a:gs pos="0">
                      <a:schemeClr val="bg1">
                        <a:lumMod val="75000"/>
                      </a:schemeClr>
                    </a:gs>
                    <a:gs pos="100000">
                      <a:schemeClr val="tx1">
                        <a:lumMod val="50000"/>
                        <a:lumOff val="50000"/>
                      </a:schemeClr>
                    </a:gs>
                  </a:gsLst>
                  <a:lin ang="5400000" scaled="1"/>
                </a:gradFill>
                <a:ln w="9525" algn="ctr">
                  <a:noFill/>
                  <a:round/>
                  <a:headEnd/>
                  <a:tailEnd/>
                </a:ln>
                <a:effectLst/>
              </p:spPr>
              <p:txBody>
                <a:bodyPr anchor="ctr"/>
                <a:lstStyle/>
                <a:p>
                  <a:pPr fontAlgn="auto">
                    <a:spcBef>
                      <a:spcPts val="0"/>
                    </a:spcBef>
                    <a:spcAft>
                      <a:spcPts val="0"/>
                    </a:spcAft>
                    <a:defRPr/>
                  </a:pPr>
                  <a:endParaRPr lang="zh-CN" altLang="zh-CN">
                    <a:latin typeface="微软雅黑" pitchFamily="34" charset="-122"/>
                    <a:ea typeface="微软雅黑" pitchFamily="34" charset="-122"/>
                  </a:endParaRPr>
                </a:p>
              </p:txBody>
            </p:sp>
            <p:sp>
              <p:nvSpPr>
                <p:cNvPr id="26" name="AutoShape 3"/>
                <p:cNvSpPr>
                  <a:spLocks noChangeArrowheads="1"/>
                </p:cNvSpPr>
                <p:nvPr/>
              </p:nvSpPr>
              <p:spPr bwMode="gray">
                <a:xfrm>
                  <a:off x="1465263" y="1857625"/>
                  <a:ext cx="4762541" cy="630840"/>
                </a:xfrm>
                <a:prstGeom prst="roundRect">
                  <a:avLst>
                    <a:gd name="adj" fmla="val 16667"/>
                  </a:avLst>
                </a:prstGeom>
                <a:solidFill>
                  <a:srgbClr val="0070C0"/>
                </a:solidFill>
                <a:ln w="25400" algn="ctr">
                  <a:solidFill>
                    <a:schemeClr val="bg1"/>
                  </a:solidFill>
                  <a:round/>
                  <a:headEnd/>
                  <a:tailEnd/>
                </a:ln>
              </p:spPr>
              <p:txBody>
                <a:bodyPr wrap="none" anchor="ctr"/>
                <a:lstStyle/>
                <a:p>
                  <a:pPr algn="ctr" eaLnBrk="0" hangingPunct="0"/>
                  <a:endParaRPr lang="zh-CN" altLang="zh-CN" sz="2400" dirty="0">
                    <a:solidFill>
                      <a:schemeClr val="tx2"/>
                    </a:solidFill>
                    <a:latin typeface="微软雅黑" pitchFamily="34" charset="-122"/>
                    <a:ea typeface="微软雅黑" pitchFamily="34" charset="-122"/>
                  </a:endParaRPr>
                </a:p>
              </p:txBody>
            </p:sp>
          </p:grpSp>
          <p:sp>
            <p:nvSpPr>
              <p:cNvPr id="24" name="Rectangle 13"/>
              <p:cNvSpPr>
                <a:spLocks noChangeArrowheads="1"/>
              </p:cNvSpPr>
              <p:nvPr/>
            </p:nvSpPr>
            <p:spPr bwMode="auto">
              <a:xfrm>
                <a:off x="-496510" y="-1650772"/>
                <a:ext cx="1662841" cy="547264"/>
              </a:xfrm>
              <a:prstGeom prst="rect">
                <a:avLst/>
              </a:prstGeom>
              <a:noFill/>
              <a:ln w="9525">
                <a:noFill/>
                <a:miter lim="800000"/>
                <a:headEnd/>
                <a:tailEnd/>
              </a:ln>
            </p:spPr>
            <p:txBody>
              <a:bodyPr>
                <a:spAutoFit/>
              </a:bodyPr>
              <a:lstStyle/>
              <a:p>
                <a:pPr algn="ctr"/>
                <a:r>
                  <a:rPr lang="zh-CN" altLang="en-US" sz="2400" dirty="0" smtClean="0">
                    <a:solidFill>
                      <a:schemeClr val="bg1"/>
                    </a:solidFill>
                    <a:latin typeface="微软雅黑" pitchFamily="34" charset="-122"/>
                    <a:ea typeface="微软雅黑" pitchFamily="34" charset="-122"/>
                  </a:rPr>
                  <a:t>计算</a:t>
                </a:r>
                <a:endParaRPr lang="zh-CN" altLang="en-US" sz="2400" dirty="0">
                  <a:solidFill>
                    <a:schemeClr val="bg1"/>
                  </a:solidFill>
                  <a:latin typeface="微软雅黑" pitchFamily="34" charset="-122"/>
                  <a:ea typeface="微软雅黑" pitchFamily="34" charset="-122"/>
                </a:endParaRPr>
              </a:p>
            </p:txBody>
          </p:sp>
        </p:grpSp>
        <p:grpSp>
          <p:nvGrpSpPr>
            <p:cNvPr id="18" name="Group 92"/>
            <p:cNvGrpSpPr>
              <a:grpSpLocks/>
            </p:cNvGrpSpPr>
            <p:nvPr/>
          </p:nvGrpSpPr>
          <p:grpSpPr bwMode="auto">
            <a:xfrm>
              <a:off x="5027842" y="1826985"/>
              <a:ext cx="2229303" cy="647700"/>
              <a:chOff x="-531585" y="-1745568"/>
              <a:chExt cx="1764000" cy="647700"/>
            </a:xfrm>
          </p:grpSpPr>
          <p:grpSp>
            <p:nvGrpSpPr>
              <p:cNvPr id="19" name="组合 65"/>
              <p:cNvGrpSpPr>
                <a:grpSpLocks/>
              </p:cNvGrpSpPr>
              <p:nvPr/>
            </p:nvGrpSpPr>
            <p:grpSpPr bwMode="auto">
              <a:xfrm>
                <a:off x="-531585" y="-1745568"/>
                <a:ext cx="1764000" cy="647700"/>
                <a:chOff x="1465263" y="1820863"/>
                <a:chExt cx="4762541" cy="719137"/>
              </a:xfrm>
            </p:grpSpPr>
            <p:sp>
              <p:nvSpPr>
                <p:cNvPr id="21" name="AutoShape 3"/>
                <p:cNvSpPr>
                  <a:spLocks noChangeArrowheads="1"/>
                </p:cNvSpPr>
                <p:nvPr/>
              </p:nvSpPr>
              <p:spPr bwMode="auto">
                <a:xfrm>
                  <a:off x="1465263" y="1820863"/>
                  <a:ext cx="4762541" cy="719137"/>
                </a:xfrm>
                <a:prstGeom prst="roundRect">
                  <a:avLst>
                    <a:gd name="adj" fmla="val 16667"/>
                  </a:avLst>
                </a:prstGeom>
                <a:gradFill rotWithShape="1">
                  <a:gsLst>
                    <a:gs pos="0">
                      <a:schemeClr val="bg1">
                        <a:lumMod val="75000"/>
                      </a:schemeClr>
                    </a:gs>
                    <a:gs pos="100000">
                      <a:schemeClr val="tx1">
                        <a:lumMod val="50000"/>
                        <a:lumOff val="50000"/>
                      </a:schemeClr>
                    </a:gs>
                  </a:gsLst>
                  <a:lin ang="5400000" scaled="1"/>
                </a:gradFill>
                <a:ln w="9525" algn="ctr">
                  <a:noFill/>
                  <a:round/>
                  <a:headEnd/>
                  <a:tailEnd/>
                </a:ln>
                <a:effectLst/>
              </p:spPr>
              <p:txBody>
                <a:bodyPr anchor="ctr"/>
                <a:lstStyle/>
                <a:p>
                  <a:pPr fontAlgn="auto">
                    <a:spcBef>
                      <a:spcPts val="0"/>
                    </a:spcBef>
                    <a:spcAft>
                      <a:spcPts val="0"/>
                    </a:spcAft>
                    <a:defRPr/>
                  </a:pPr>
                  <a:endParaRPr lang="zh-CN" altLang="zh-CN">
                    <a:latin typeface="微软雅黑" pitchFamily="34" charset="-122"/>
                    <a:ea typeface="微软雅黑" pitchFamily="34" charset="-122"/>
                  </a:endParaRPr>
                </a:p>
              </p:txBody>
            </p:sp>
            <p:sp>
              <p:nvSpPr>
                <p:cNvPr id="22" name="AutoShape 3"/>
                <p:cNvSpPr>
                  <a:spLocks noChangeArrowheads="1"/>
                </p:cNvSpPr>
                <p:nvPr/>
              </p:nvSpPr>
              <p:spPr bwMode="gray">
                <a:xfrm>
                  <a:off x="1465263" y="1857625"/>
                  <a:ext cx="4762541" cy="630840"/>
                </a:xfrm>
                <a:prstGeom prst="roundRect">
                  <a:avLst>
                    <a:gd name="adj" fmla="val 16667"/>
                  </a:avLst>
                </a:prstGeom>
                <a:solidFill>
                  <a:srgbClr val="0070C0"/>
                </a:solidFill>
                <a:ln w="25400" algn="ctr">
                  <a:solidFill>
                    <a:schemeClr val="bg1"/>
                  </a:solidFill>
                  <a:round/>
                  <a:headEnd/>
                  <a:tailEnd/>
                </a:ln>
              </p:spPr>
              <p:txBody>
                <a:bodyPr wrap="none" anchor="ctr"/>
                <a:lstStyle/>
                <a:p>
                  <a:pPr algn="ctr" eaLnBrk="0" hangingPunct="0"/>
                  <a:endParaRPr lang="zh-CN" altLang="zh-CN" sz="2400" dirty="0">
                    <a:solidFill>
                      <a:schemeClr val="tx2"/>
                    </a:solidFill>
                    <a:latin typeface="微软雅黑" pitchFamily="34" charset="-122"/>
                    <a:ea typeface="微软雅黑" pitchFamily="34" charset="-122"/>
                  </a:endParaRPr>
                </a:p>
              </p:txBody>
            </p:sp>
          </p:grpSp>
          <p:sp>
            <p:nvSpPr>
              <p:cNvPr id="20" name="Rectangle 13"/>
              <p:cNvSpPr>
                <a:spLocks noChangeArrowheads="1"/>
              </p:cNvSpPr>
              <p:nvPr/>
            </p:nvSpPr>
            <p:spPr bwMode="auto">
              <a:xfrm>
                <a:off x="-496510" y="-1650772"/>
                <a:ext cx="1662841" cy="547264"/>
              </a:xfrm>
              <a:prstGeom prst="rect">
                <a:avLst/>
              </a:prstGeom>
              <a:noFill/>
              <a:ln w="9525">
                <a:noFill/>
                <a:miter lim="800000"/>
                <a:headEnd/>
                <a:tailEnd/>
              </a:ln>
            </p:spPr>
            <p:txBody>
              <a:bodyPr>
                <a:spAutoFit/>
              </a:bodyPr>
              <a:lstStyle/>
              <a:p>
                <a:pPr algn="ctr"/>
                <a:r>
                  <a:rPr lang="zh-CN" altLang="en-US" sz="2400" dirty="0" smtClean="0">
                    <a:solidFill>
                      <a:schemeClr val="bg1"/>
                    </a:solidFill>
                    <a:latin typeface="微软雅黑" pitchFamily="34" charset="-122"/>
                    <a:ea typeface="微软雅黑" pitchFamily="34" charset="-122"/>
                  </a:rPr>
                  <a:t>用户</a:t>
                </a:r>
                <a:endParaRPr lang="zh-CN" altLang="en-US" sz="2400" dirty="0">
                  <a:solidFill>
                    <a:schemeClr val="bg1"/>
                  </a:solidFill>
                  <a:latin typeface="微软雅黑" pitchFamily="34" charset="-122"/>
                  <a:ea typeface="微软雅黑" pitchFamily="34" charset="-122"/>
                </a:endParaRPr>
              </a:p>
            </p:txBody>
          </p:sp>
        </p:grpSp>
      </p:grpSp>
      <p:sp>
        <p:nvSpPr>
          <p:cNvPr id="50" name="标题 1"/>
          <p:cNvSpPr>
            <a:spLocks noGrp="1"/>
          </p:cNvSpPr>
          <p:nvPr>
            <p:ph type="title"/>
          </p:nvPr>
        </p:nvSpPr>
        <p:spPr>
          <a:xfrm>
            <a:off x="250825" y="115888"/>
            <a:ext cx="8642350" cy="688975"/>
          </a:xfrm>
        </p:spPr>
        <p:txBody>
          <a:bodyPr/>
          <a:lstStyle/>
          <a:p>
            <a:r>
              <a:rPr lang="zh-CN" altLang="en-US" dirty="0" smtClean="0">
                <a:latin typeface="微软雅黑" pitchFamily="34" charset="-122"/>
                <a:ea typeface="微软雅黑" pitchFamily="34" charset="-122"/>
              </a:rPr>
              <a:t>四、科学问题与关键技术</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77763747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圆角矩形 76"/>
          <p:cNvSpPr/>
          <p:nvPr/>
        </p:nvSpPr>
        <p:spPr>
          <a:xfrm>
            <a:off x="6156220" y="1846905"/>
            <a:ext cx="2883863" cy="410457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圆角矩形 75"/>
          <p:cNvSpPr/>
          <p:nvPr/>
        </p:nvSpPr>
        <p:spPr>
          <a:xfrm>
            <a:off x="3132346" y="1844780"/>
            <a:ext cx="2987779" cy="4104570"/>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107380" y="1844780"/>
            <a:ext cx="2987779" cy="4104570"/>
          </a:xfrm>
          <a:prstGeom prst="round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latin typeface="微软雅黑" pitchFamily="34" charset="-122"/>
                <a:ea typeface="微软雅黑" pitchFamily="34" charset="-122"/>
              </a:rPr>
              <a:t>四、科学问题与关键技术</a:t>
            </a:r>
            <a:endParaRPr lang="zh-CN" altLang="en-US" dirty="0"/>
          </a:p>
        </p:txBody>
      </p:sp>
      <p:grpSp>
        <p:nvGrpSpPr>
          <p:cNvPr id="35" name="Group 92"/>
          <p:cNvGrpSpPr>
            <a:grpSpLocks/>
          </p:cNvGrpSpPr>
          <p:nvPr/>
        </p:nvGrpSpPr>
        <p:grpSpPr bwMode="auto">
          <a:xfrm>
            <a:off x="179390" y="1020333"/>
            <a:ext cx="2092100" cy="555558"/>
            <a:chOff x="-531585" y="-1745568"/>
            <a:chExt cx="1764000" cy="658567"/>
          </a:xfrm>
        </p:grpSpPr>
        <p:grpSp>
          <p:nvGrpSpPr>
            <p:cNvPr id="46" name="组合 65"/>
            <p:cNvGrpSpPr>
              <a:grpSpLocks/>
            </p:cNvGrpSpPr>
            <p:nvPr/>
          </p:nvGrpSpPr>
          <p:grpSpPr bwMode="auto">
            <a:xfrm>
              <a:off x="-531585" y="-1745568"/>
              <a:ext cx="1764000" cy="647700"/>
              <a:chOff x="1465263" y="1820863"/>
              <a:chExt cx="4762541" cy="719137"/>
            </a:xfrm>
          </p:grpSpPr>
          <p:sp>
            <p:nvSpPr>
              <p:cNvPr id="48" name="AutoShape 3"/>
              <p:cNvSpPr>
                <a:spLocks noChangeArrowheads="1"/>
              </p:cNvSpPr>
              <p:nvPr/>
            </p:nvSpPr>
            <p:spPr bwMode="auto">
              <a:xfrm>
                <a:off x="1465263" y="1820863"/>
                <a:ext cx="4762541" cy="719137"/>
              </a:xfrm>
              <a:prstGeom prst="roundRect">
                <a:avLst>
                  <a:gd name="adj" fmla="val 16667"/>
                </a:avLst>
              </a:prstGeom>
              <a:gradFill rotWithShape="1">
                <a:gsLst>
                  <a:gs pos="0">
                    <a:schemeClr val="bg1">
                      <a:lumMod val="75000"/>
                    </a:schemeClr>
                  </a:gs>
                  <a:gs pos="100000">
                    <a:schemeClr val="tx1">
                      <a:lumMod val="50000"/>
                      <a:lumOff val="50000"/>
                    </a:schemeClr>
                  </a:gs>
                </a:gsLst>
                <a:lin ang="5400000" scaled="1"/>
              </a:gradFill>
              <a:ln w="9525" algn="ctr">
                <a:noFill/>
                <a:round/>
                <a:headEnd/>
                <a:tailEnd/>
              </a:ln>
              <a:effectLst/>
            </p:spPr>
            <p:txBody>
              <a:bodyPr anchor="ctr"/>
              <a:lstStyle/>
              <a:p>
                <a:pPr fontAlgn="auto">
                  <a:spcBef>
                    <a:spcPts val="0"/>
                  </a:spcBef>
                  <a:spcAft>
                    <a:spcPts val="0"/>
                  </a:spcAft>
                  <a:defRPr/>
                </a:pPr>
                <a:endParaRPr lang="zh-CN" altLang="zh-CN">
                  <a:latin typeface="微软雅黑" pitchFamily="34" charset="-122"/>
                  <a:ea typeface="微软雅黑" pitchFamily="34" charset="-122"/>
                </a:endParaRPr>
              </a:p>
            </p:txBody>
          </p:sp>
          <p:sp>
            <p:nvSpPr>
              <p:cNvPr id="49" name="AutoShape 3"/>
              <p:cNvSpPr>
                <a:spLocks noChangeArrowheads="1"/>
              </p:cNvSpPr>
              <p:nvPr/>
            </p:nvSpPr>
            <p:spPr bwMode="gray">
              <a:xfrm>
                <a:off x="1465263" y="1857625"/>
                <a:ext cx="4762541" cy="630840"/>
              </a:xfrm>
              <a:prstGeom prst="roundRect">
                <a:avLst>
                  <a:gd name="adj" fmla="val 16667"/>
                </a:avLst>
              </a:prstGeom>
              <a:solidFill>
                <a:srgbClr val="0070C0"/>
              </a:solidFill>
              <a:ln w="25400" algn="ctr">
                <a:solidFill>
                  <a:schemeClr val="bg1"/>
                </a:solidFill>
                <a:round/>
                <a:headEnd/>
                <a:tailEnd/>
              </a:ln>
            </p:spPr>
            <p:txBody>
              <a:bodyPr wrap="none" anchor="ctr"/>
              <a:lstStyle/>
              <a:p>
                <a:pPr algn="ctr" eaLnBrk="0" hangingPunct="0"/>
                <a:endParaRPr lang="zh-CN" altLang="zh-CN" sz="2400" dirty="0">
                  <a:solidFill>
                    <a:schemeClr val="tx2"/>
                  </a:solidFill>
                  <a:latin typeface="微软雅黑" pitchFamily="34" charset="-122"/>
                  <a:ea typeface="微软雅黑" pitchFamily="34" charset="-122"/>
                </a:endParaRPr>
              </a:p>
            </p:txBody>
          </p:sp>
        </p:grpSp>
        <p:sp>
          <p:nvSpPr>
            <p:cNvPr id="47" name="Rectangle 13"/>
            <p:cNvSpPr>
              <a:spLocks noChangeArrowheads="1"/>
            </p:cNvSpPr>
            <p:nvPr/>
          </p:nvSpPr>
          <p:spPr bwMode="auto">
            <a:xfrm>
              <a:off x="-496510" y="-1707234"/>
              <a:ext cx="1662841" cy="620233"/>
            </a:xfrm>
            <a:prstGeom prst="rect">
              <a:avLst/>
            </a:prstGeom>
            <a:noFill/>
            <a:ln w="9525">
              <a:noFill/>
              <a:miter lim="800000"/>
              <a:headEnd/>
              <a:tailEnd/>
            </a:ln>
          </p:spPr>
          <p:txBody>
            <a:bodyPr>
              <a:spAutoFit/>
            </a:bodyPr>
            <a:lstStyle/>
            <a:p>
              <a:pPr algn="ctr"/>
              <a:r>
                <a:rPr lang="zh-CN" altLang="en-US" sz="2800" dirty="0" smtClean="0">
                  <a:solidFill>
                    <a:schemeClr val="bg1"/>
                  </a:solidFill>
                  <a:latin typeface="微软雅黑" pitchFamily="34" charset="-122"/>
                  <a:ea typeface="微软雅黑" pitchFamily="34" charset="-122"/>
                </a:rPr>
                <a:t>数据</a:t>
              </a:r>
              <a:endParaRPr lang="zh-CN" altLang="en-US" sz="2800" dirty="0">
                <a:solidFill>
                  <a:schemeClr val="bg1"/>
                </a:solidFill>
                <a:latin typeface="微软雅黑" pitchFamily="34" charset="-122"/>
                <a:ea typeface="微软雅黑" pitchFamily="34" charset="-122"/>
              </a:endParaRPr>
            </a:p>
          </p:txBody>
        </p:sp>
      </p:grpSp>
      <p:sp>
        <p:nvSpPr>
          <p:cNvPr id="70" name="矩形 69"/>
          <p:cNvSpPr/>
          <p:nvPr/>
        </p:nvSpPr>
        <p:spPr>
          <a:xfrm>
            <a:off x="255043" y="2132820"/>
            <a:ext cx="2672941"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泛在地理信息获取</a:t>
            </a:r>
            <a:endParaRPr lang="zh-CN" altLang="en-US" sz="2400" b="1" dirty="0">
              <a:latin typeface="微软雅黑" pitchFamily="34" charset="-122"/>
              <a:ea typeface="微软雅黑" pitchFamily="34" charset="-122"/>
            </a:endParaRPr>
          </a:p>
        </p:txBody>
      </p:sp>
      <p:sp>
        <p:nvSpPr>
          <p:cNvPr id="71" name="内容占位符 2"/>
          <p:cNvSpPr>
            <a:spLocks noGrp="1"/>
          </p:cNvSpPr>
          <p:nvPr>
            <p:ph idx="1"/>
          </p:nvPr>
        </p:nvSpPr>
        <p:spPr>
          <a:xfrm>
            <a:off x="170819" y="2996940"/>
            <a:ext cx="2672942" cy="2447925"/>
          </a:xfrm>
        </p:spPr>
        <p:txBody>
          <a:bodyPr/>
          <a:lstStyle/>
          <a:p>
            <a:pPr marL="0" lvl="1" indent="0">
              <a:spcBef>
                <a:spcPts val="600"/>
              </a:spcBef>
              <a:spcAft>
                <a:spcPts val="600"/>
              </a:spcAft>
            </a:pPr>
            <a:r>
              <a:rPr lang="zh-CN" altLang="en-US" sz="2200" b="0" dirty="0" smtClean="0">
                <a:latin typeface="微软雅黑" pitchFamily="34" charset="-122"/>
                <a:ea typeface="微软雅黑" pitchFamily="34" charset="-122"/>
              </a:rPr>
              <a:t> 泛在地理信息探测</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zh-CN" altLang="en-US" sz="2200" b="0" dirty="0" smtClean="0">
                <a:latin typeface="微软雅黑" pitchFamily="34" charset="-122"/>
                <a:ea typeface="微软雅黑" pitchFamily="34" charset="-122"/>
              </a:rPr>
              <a:t> 多态</a:t>
            </a:r>
            <a:r>
              <a:rPr lang="zh-CN" altLang="en-US" sz="2200" b="0" dirty="0">
                <a:latin typeface="微软雅黑" pitchFamily="34" charset="-122"/>
                <a:ea typeface="微软雅黑" pitchFamily="34" charset="-122"/>
              </a:rPr>
              <a:t>地理信息提取</a:t>
            </a:r>
            <a:endParaRPr lang="en-US" altLang="zh-CN" sz="2200" b="0" dirty="0">
              <a:latin typeface="微软雅黑" pitchFamily="34" charset="-122"/>
              <a:ea typeface="微软雅黑" pitchFamily="34" charset="-122"/>
            </a:endParaRPr>
          </a:p>
          <a:p>
            <a:pPr marL="0" lvl="1" indent="0">
              <a:spcBef>
                <a:spcPts val="600"/>
              </a:spcBef>
              <a:spcAft>
                <a:spcPts val="600"/>
              </a:spcAft>
            </a:pPr>
            <a:r>
              <a:rPr lang="zh-CN" altLang="en-US" sz="2200" b="0" dirty="0" smtClean="0">
                <a:latin typeface="微软雅黑" pitchFamily="34" charset="-122"/>
                <a:ea typeface="微软雅黑" pitchFamily="34" charset="-122"/>
              </a:rPr>
              <a:t> 泛</a:t>
            </a:r>
            <a:r>
              <a:rPr lang="zh-CN" altLang="en-US" sz="2200" b="0" dirty="0">
                <a:latin typeface="微软雅黑" pitchFamily="34" charset="-122"/>
                <a:ea typeface="微软雅黑" pitchFamily="34" charset="-122"/>
              </a:rPr>
              <a:t>在地理信息</a:t>
            </a:r>
            <a:r>
              <a:rPr lang="zh-CN" altLang="en-US" sz="2200" b="0" dirty="0" smtClean="0">
                <a:latin typeface="微软雅黑" pitchFamily="34" charset="-122"/>
                <a:ea typeface="微软雅黑" pitchFamily="34" charset="-122"/>
              </a:rPr>
              <a:t>评价</a:t>
            </a:r>
            <a:endParaRPr lang="en-US" altLang="zh-CN" sz="2200" b="0" dirty="0" smtClean="0">
              <a:latin typeface="微软雅黑" pitchFamily="34" charset="-122"/>
              <a:ea typeface="微软雅黑" pitchFamily="34" charset="-122"/>
            </a:endParaRPr>
          </a:p>
          <a:p>
            <a:pPr lvl="1">
              <a:spcBef>
                <a:spcPts val="600"/>
              </a:spcBef>
              <a:spcAft>
                <a:spcPts val="600"/>
              </a:spcAft>
            </a:pPr>
            <a:endParaRPr lang="en-US" altLang="zh-CN" sz="2400" b="0" dirty="0" smtClean="0">
              <a:latin typeface="黑体" panose="02010609060101010101" pitchFamily="49" charset="-122"/>
              <a:ea typeface="黑体" panose="02010609060101010101" pitchFamily="49" charset="-122"/>
            </a:endParaRPr>
          </a:p>
          <a:p>
            <a:endParaRPr lang="zh-CN" altLang="en-US" dirty="0"/>
          </a:p>
        </p:txBody>
      </p:sp>
      <p:sp>
        <p:nvSpPr>
          <p:cNvPr id="72" name="矩形 71"/>
          <p:cNvSpPr/>
          <p:nvPr/>
        </p:nvSpPr>
        <p:spPr>
          <a:xfrm>
            <a:off x="3265327" y="2132820"/>
            <a:ext cx="2722809"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泛在地理信息处理</a:t>
            </a:r>
            <a:endParaRPr lang="zh-CN" altLang="en-US" sz="2400" b="1" dirty="0">
              <a:latin typeface="微软雅黑" pitchFamily="34" charset="-122"/>
              <a:ea typeface="微软雅黑" pitchFamily="34" charset="-122"/>
            </a:endParaRPr>
          </a:p>
        </p:txBody>
      </p:sp>
      <p:sp>
        <p:nvSpPr>
          <p:cNvPr id="73" name="内容占位符 2"/>
          <p:cNvSpPr txBox="1">
            <a:spLocks/>
          </p:cNvSpPr>
          <p:nvPr/>
        </p:nvSpPr>
        <p:spPr bwMode="auto">
          <a:xfrm>
            <a:off x="3289391" y="2996940"/>
            <a:ext cx="2722809"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b="1">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9pPr>
          </a:lstStyle>
          <a:p>
            <a:pPr marL="0" lvl="1" indent="0">
              <a:spcBef>
                <a:spcPts val="600"/>
              </a:spcBef>
              <a:spcAft>
                <a:spcPts val="600"/>
              </a:spcAft>
            </a:pPr>
            <a:r>
              <a:rPr lang="zh-CN" altLang="en-US" sz="2200" b="0" dirty="0" smtClean="0">
                <a:latin typeface="微软雅黑" pitchFamily="34" charset="-122"/>
                <a:ea typeface="微软雅黑" pitchFamily="34" charset="-122"/>
              </a:rPr>
              <a:t> 泛在信息分类</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zh-CN" altLang="en-US" sz="2200" b="0" dirty="0" smtClean="0">
                <a:latin typeface="微软雅黑" pitchFamily="34" charset="-122"/>
                <a:ea typeface="微软雅黑" pitchFamily="34" charset="-122"/>
              </a:rPr>
              <a:t> 多源数据融合</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zh-CN" altLang="en-US" sz="2200" b="0" dirty="0" smtClean="0">
                <a:latin typeface="微软雅黑" pitchFamily="34" charset="-122"/>
                <a:ea typeface="微软雅黑" pitchFamily="34" charset="-122"/>
              </a:rPr>
              <a:t> 时空实体关系抽取</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en-US" altLang="zh-CN" sz="2200" b="0" dirty="0">
                <a:latin typeface="微软雅黑" pitchFamily="34" charset="-122"/>
                <a:ea typeface="微软雅黑" pitchFamily="34" charset="-122"/>
              </a:rPr>
              <a:t> </a:t>
            </a:r>
            <a:r>
              <a:rPr lang="zh-CN" altLang="en-US" sz="2200" b="0" dirty="0" smtClean="0">
                <a:latin typeface="微软雅黑" pitchFamily="34" charset="-122"/>
                <a:ea typeface="微软雅黑" pitchFamily="34" charset="-122"/>
              </a:rPr>
              <a:t>时空事件抽取与重构</a:t>
            </a:r>
            <a:endParaRPr lang="en-US" altLang="zh-CN" sz="2200" b="0" dirty="0" smtClean="0">
              <a:latin typeface="微软雅黑" pitchFamily="34" charset="-122"/>
              <a:ea typeface="微软雅黑" pitchFamily="34" charset="-122"/>
            </a:endParaRPr>
          </a:p>
          <a:p>
            <a:pPr lvl="1">
              <a:spcBef>
                <a:spcPts val="600"/>
              </a:spcBef>
              <a:spcAft>
                <a:spcPts val="600"/>
              </a:spcAft>
            </a:pPr>
            <a:endParaRPr lang="en-US" altLang="zh-CN" sz="2200" b="0" dirty="0" smtClean="0">
              <a:latin typeface="微软雅黑" pitchFamily="34" charset="-122"/>
              <a:ea typeface="微软雅黑" pitchFamily="34" charset="-122"/>
            </a:endParaRPr>
          </a:p>
          <a:p>
            <a:pPr lvl="1">
              <a:spcBef>
                <a:spcPts val="600"/>
              </a:spcBef>
              <a:spcAft>
                <a:spcPts val="600"/>
              </a:spcAft>
            </a:pPr>
            <a:endParaRPr lang="en-US" altLang="zh-CN" sz="2400" b="0" dirty="0" smtClean="0">
              <a:latin typeface="黑体" panose="02010609060101010101" pitchFamily="49" charset="-122"/>
              <a:ea typeface="黑体" panose="02010609060101010101" pitchFamily="49" charset="-122"/>
            </a:endParaRPr>
          </a:p>
          <a:p>
            <a:endParaRPr lang="zh-CN" altLang="en-US" dirty="0"/>
          </a:p>
        </p:txBody>
      </p:sp>
      <p:sp>
        <p:nvSpPr>
          <p:cNvPr id="74" name="矩形 73"/>
          <p:cNvSpPr/>
          <p:nvPr/>
        </p:nvSpPr>
        <p:spPr>
          <a:xfrm>
            <a:off x="6276176" y="2132820"/>
            <a:ext cx="266437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泛在地理信息存储</a:t>
            </a:r>
            <a:endParaRPr lang="zh-CN" altLang="en-US" sz="2400" b="1" dirty="0">
              <a:latin typeface="微软雅黑" pitchFamily="34" charset="-122"/>
              <a:ea typeface="微软雅黑" pitchFamily="34" charset="-122"/>
            </a:endParaRPr>
          </a:p>
        </p:txBody>
      </p:sp>
      <p:sp>
        <p:nvSpPr>
          <p:cNvPr id="75" name="内容占位符 2"/>
          <p:cNvSpPr txBox="1">
            <a:spLocks/>
          </p:cNvSpPr>
          <p:nvPr/>
        </p:nvSpPr>
        <p:spPr bwMode="auto">
          <a:xfrm>
            <a:off x="6444260" y="2996940"/>
            <a:ext cx="2699740"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b="1">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b="1">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b="1">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b="1">
                <a:solidFill>
                  <a:schemeClr val="tx1"/>
                </a:solidFill>
                <a:latin typeface="+mn-lt"/>
                <a:ea typeface="+mn-ea"/>
              </a:defRPr>
            </a:lvl9pPr>
          </a:lstStyle>
          <a:p>
            <a:pPr marL="0" lvl="1" indent="0">
              <a:spcBef>
                <a:spcPts val="600"/>
              </a:spcBef>
              <a:spcAft>
                <a:spcPts val="600"/>
              </a:spcAft>
            </a:pPr>
            <a:r>
              <a:rPr lang="zh-CN" altLang="en-US" sz="2200" b="0" dirty="0" smtClean="0">
                <a:latin typeface="微软雅黑" pitchFamily="34" charset="-122"/>
                <a:ea typeface="微软雅黑" pitchFamily="34" charset="-122"/>
              </a:rPr>
              <a:t> 组织与存储体系结构</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zh-CN" altLang="en-US" sz="2200" b="0" dirty="0" smtClean="0">
                <a:latin typeface="微软雅黑" pitchFamily="34" charset="-122"/>
                <a:ea typeface="微软雅黑" pitchFamily="34" charset="-122"/>
              </a:rPr>
              <a:t> 索引</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en-US" altLang="zh-CN" sz="2200" b="0" dirty="0">
                <a:latin typeface="微软雅黑" pitchFamily="34" charset="-122"/>
                <a:ea typeface="微软雅黑" pitchFamily="34" charset="-122"/>
              </a:rPr>
              <a:t> </a:t>
            </a:r>
            <a:r>
              <a:rPr lang="zh-CN" altLang="en-US" sz="2200" b="0" dirty="0" smtClean="0">
                <a:latin typeface="微软雅黑" pitchFamily="34" charset="-122"/>
                <a:ea typeface="微软雅黑" pitchFamily="34" charset="-122"/>
              </a:rPr>
              <a:t>时空关联构建与存储</a:t>
            </a:r>
            <a:endParaRPr lang="en-US" altLang="zh-CN" sz="2200" b="0" dirty="0" smtClean="0">
              <a:latin typeface="微软雅黑" pitchFamily="34" charset="-122"/>
              <a:ea typeface="微软雅黑" pitchFamily="34" charset="-122"/>
            </a:endParaRPr>
          </a:p>
          <a:p>
            <a:pPr marL="0" lvl="1" indent="0">
              <a:spcBef>
                <a:spcPts val="600"/>
              </a:spcBef>
              <a:spcAft>
                <a:spcPts val="600"/>
              </a:spcAft>
            </a:pPr>
            <a:r>
              <a:rPr lang="en-US" altLang="zh-CN" sz="2200" b="0" dirty="0">
                <a:latin typeface="微软雅黑" pitchFamily="34" charset="-122"/>
                <a:ea typeface="微软雅黑" pitchFamily="34" charset="-122"/>
              </a:rPr>
              <a:t> </a:t>
            </a:r>
            <a:r>
              <a:rPr lang="zh-CN" altLang="en-US" sz="2200" b="0" dirty="0" smtClean="0">
                <a:latin typeface="微软雅黑" pitchFamily="34" charset="-122"/>
                <a:ea typeface="微软雅黑" pitchFamily="34" charset="-122"/>
              </a:rPr>
              <a:t>动态更新</a:t>
            </a:r>
            <a:endParaRPr lang="en-US" altLang="zh-CN" sz="2200" b="0" dirty="0">
              <a:latin typeface="微软雅黑" pitchFamily="34" charset="-122"/>
              <a:ea typeface="微软雅黑" pitchFamily="34" charset="-122"/>
            </a:endParaRPr>
          </a:p>
          <a:p>
            <a:pPr lvl="1">
              <a:spcBef>
                <a:spcPts val="600"/>
              </a:spcBef>
              <a:spcAft>
                <a:spcPts val="600"/>
              </a:spcAft>
            </a:pPr>
            <a:endParaRPr lang="en-US" altLang="zh-CN" sz="2400" b="0" dirty="0" smtClean="0">
              <a:latin typeface="黑体" panose="02010609060101010101" pitchFamily="49" charset="-122"/>
              <a:ea typeface="黑体" panose="02010609060101010101" pitchFamily="49" charset="-122"/>
            </a:endParaRPr>
          </a:p>
          <a:p>
            <a:endParaRPr lang="zh-CN" altLang="en-US" dirty="0"/>
          </a:p>
        </p:txBody>
      </p:sp>
    </p:spTree>
    <p:extLst>
      <p:ext uri="{BB962C8B-B14F-4D97-AF65-F5344CB8AC3E}">
        <p14:creationId xmlns:p14="http://schemas.microsoft.com/office/powerpoint/2010/main" val="194674541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92"/>
          <p:cNvGrpSpPr>
            <a:grpSpLocks/>
          </p:cNvGrpSpPr>
          <p:nvPr/>
        </p:nvGrpSpPr>
        <p:grpSpPr bwMode="auto">
          <a:xfrm>
            <a:off x="179390" y="1020333"/>
            <a:ext cx="2092100" cy="555558"/>
            <a:chOff x="-531585" y="-1745568"/>
            <a:chExt cx="1764000" cy="658567"/>
          </a:xfrm>
        </p:grpSpPr>
        <p:grpSp>
          <p:nvGrpSpPr>
            <p:cNvPr id="46" name="组合 65"/>
            <p:cNvGrpSpPr>
              <a:grpSpLocks/>
            </p:cNvGrpSpPr>
            <p:nvPr/>
          </p:nvGrpSpPr>
          <p:grpSpPr bwMode="auto">
            <a:xfrm>
              <a:off x="-531585" y="-1745568"/>
              <a:ext cx="1764000" cy="647700"/>
              <a:chOff x="1465263" y="1820863"/>
              <a:chExt cx="4762541" cy="719137"/>
            </a:xfrm>
          </p:grpSpPr>
          <p:sp>
            <p:nvSpPr>
              <p:cNvPr id="48" name="AutoShape 3"/>
              <p:cNvSpPr>
                <a:spLocks noChangeArrowheads="1"/>
              </p:cNvSpPr>
              <p:nvPr/>
            </p:nvSpPr>
            <p:spPr bwMode="auto">
              <a:xfrm>
                <a:off x="1465263" y="1820863"/>
                <a:ext cx="4762541" cy="719137"/>
              </a:xfrm>
              <a:prstGeom prst="roundRect">
                <a:avLst>
                  <a:gd name="adj" fmla="val 16667"/>
                </a:avLst>
              </a:prstGeom>
              <a:gradFill rotWithShape="1">
                <a:gsLst>
                  <a:gs pos="0">
                    <a:schemeClr val="bg1">
                      <a:lumMod val="75000"/>
                    </a:schemeClr>
                  </a:gs>
                  <a:gs pos="100000">
                    <a:schemeClr val="tx1">
                      <a:lumMod val="50000"/>
                      <a:lumOff val="50000"/>
                    </a:schemeClr>
                  </a:gs>
                </a:gsLst>
                <a:lin ang="5400000" scaled="1"/>
              </a:gradFill>
              <a:ln w="9525" algn="ctr">
                <a:noFill/>
                <a:round/>
                <a:headEnd/>
                <a:tailEnd/>
              </a:ln>
              <a:effectLst/>
            </p:spPr>
            <p:txBody>
              <a:bodyPr anchor="ctr"/>
              <a:lstStyle/>
              <a:p>
                <a:pPr fontAlgn="auto">
                  <a:spcBef>
                    <a:spcPts val="0"/>
                  </a:spcBef>
                  <a:spcAft>
                    <a:spcPts val="0"/>
                  </a:spcAft>
                  <a:defRPr/>
                </a:pPr>
                <a:endParaRPr lang="zh-CN" altLang="zh-CN">
                  <a:latin typeface="微软雅黑" pitchFamily="34" charset="-122"/>
                  <a:ea typeface="微软雅黑" pitchFamily="34" charset="-122"/>
                </a:endParaRPr>
              </a:p>
            </p:txBody>
          </p:sp>
          <p:sp>
            <p:nvSpPr>
              <p:cNvPr id="49" name="AutoShape 3"/>
              <p:cNvSpPr>
                <a:spLocks noChangeArrowheads="1"/>
              </p:cNvSpPr>
              <p:nvPr/>
            </p:nvSpPr>
            <p:spPr bwMode="gray">
              <a:xfrm>
                <a:off x="1465263" y="1857625"/>
                <a:ext cx="4762541" cy="630840"/>
              </a:xfrm>
              <a:prstGeom prst="roundRect">
                <a:avLst>
                  <a:gd name="adj" fmla="val 16667"/>
                </a:avLst>
              </a:prstGeom>
              <a:solidFill>
                <a:srgbClr val="0070C0"/>
              </a:solidFill>
              <a:ln w="25400" algn="ctr">
                <a:solidFill>
                  <a:schemeClr val="bg1"/>
                </a:solidFill>
                <a:round/>
                <a:headEnd/>
                <a:tailEnd/>
              </a:ln>
            </p:spPr>
            <p:txBody>
              <a:bodyPr wrap="none" anchor="ctr"/>
              <a:lstStyle/>
              <a:p>
                <a:pPr algn="ctr" eaLnBrk="0" hangingPunct="0"/>
                <a:endParaRPr lang="zh-CN" altLang="zh-CN" sz="2400" dirty="0">
                  <a:solidFill>
                    <a:schemeClr val="tx2"/>
                  </a:solidFill>
                  <a:latin typeface="微软雅黑" pitchFamily="34" charset="-122"/>
                  <a:ea typeface="微软雅黑" pitchFamily="34" charset="-122"/>
                </a:endParaRPr>
              </a:p>
            </p:txBody>
          </p:sp>
        </p:grpSp>
        <p:sp>
          <p:nvSpPr>
            <p:cNvPr id="47" name="Rectangle 13"/>
            <p:cNvSpPr>
              <a:spLocks noChangeArrowheads="1"/>
            </p:cNvSpPr>
            <p:nvPr/>
          </p:nvSpPr>
          <p:spPr bwMode="auto">
            <a:xfrm>
              <a:off x="-496510" y="-1707234"/>
              <a:ext cx="1662841" cy="620233"/>
            </a:xfrm>
            <a:prstGeom prst="rect">
              <a:avLst/>
            </a:prstGeom>
            <a:noFill/>
            <a:ln w="9525">
              <a:noFill/>
              <a:miter lim="800000"/>
              <a:headEnd/>
              <a:tailEnd/>
            </a:ln>
          </p:spPr>
          <p:txBody>
            <a:bodyPr>
              <a:spAutoFit/>
            </a:bodyPr>
            <a:lstStyle/>
            <a:p>
              <a:pPr algn="ctr"/>
              <a:r>
                <a:rPr lang="zh-CN" altLang="en-US" sz="2800" dirty="0">
                  <a:solidFill>
                    <a:schemeClr val="bg1"/>
                  </a:solidFill>
                  <a:latin typeface="微软雅黑" pitchFamily="34" charset="-122"/>
                  <a:ea typeface="微软雅黑" pitchFamily="34" charset="-122"/>
                </a:rPr>
                <a:t>用户</a:t>
              </a:r>
            </a:p>
          </p:txBody>
        </p:sp>
      </p:grpSp>
      <p:sp>
        <p:nvSpPr>
          <p:cNvPr id="70" name="矩形 69"/>
          <p:cNvSpPr/>
          <p:nvPr/>
        </p:nvSpPr>
        <p:spPr>
          <a:xfrm>
            <a:off x="1907630" y="1916790"/>
            <a:ext cx="518472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用户时空特征表达与获取</a:t>
            </a:r>
            <a:endParaRPr lang="zh-CN" altLang="en-US" sz="2400" b="1" dirty="0">
              <a:latin typeface="微软雅黑" pitchFamily="34" charset="-122"/>
              <a:ea typeface="微软雅黑" pitchFamily="34" charset="-122"/>
            </a:endParaRPr>
          </a:p>
        </p:txBody>
      </p:sp>
      <p:sp>
        <p:nvSpPr>
          <p:cNvPr id="72" name="矩形 71"/>
          <p:cNvSpPr/>
          <p:nvPr/>
        </p:nvSpPr>
        <p:spPr>
          <a:xfrm>
            <a:off x="1907630" y="2924946"/>
            <a:ext cx="518472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搜索时空语义表达与解释</a:t>
            </a:r>
            <a:endParaRPr lang="zh-CN" altLang="en-US" sz="2400" b="1" dirty="0">
              <a:latin typeface="微软雅黑" pitchFamily="34" charset="-122"/>
              <a:ea typeface="微软雅黑" pitchFamily="34" charset="-122"/>
            </a:endParaRPr>
          </a:p>
        </p:txBody>
      </p:sp>
      <p:sp>
        <p:nvSpPr>
          <p:cNvPr id="74" name="矩形 73"/>
          <p:cNvSpPr/>
          <p:nvPr/>
        </p:nvSpPr>
        <p:spPr>
          <a:xfrm>
            <a:off x="1907630" y="3933086"/>
            <a:ext cx="518472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泛在地理信息搜索人机交互</a:t>
            </a:r>
            <a:endParaRPr lang="zh-CN" altLang="en-US" sz="2400" b="1" dirty="0">
              <a:latin typeface="微软雅黑" pitchFamily="34" charset="-122"/>
              <a:ea typeface="微软雅黑" pitchFamily="34" charset="-122"/>
            </a:endParaRPr>
          </a:p>
        </p:txBody>
      </p:sp>
      <p:sp>
        <p:nvSpPr>
          <p:cNvPr id="18" name="矩形 17"/>
          <p:cNvSpPr/>
          <p:nvPr/>
        </p:nvSpPr>
        <p:spPr>
          <a:xfrm>
            <a:off x="1907630" y="4941226"/>
            <a:ext cx="518472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地理信息推荐</a:t>
            </a:r>
            <a:endParaRPr lang="zh-CN" altLang="en-US" sz="2400" b="1" dirty="0">
              <a:latin typeface="微软雅黑" pitchFamily="34" charset="-122"/>
              <a:ea typeface="微软雅黑" pitchFamily="34" charset="-122"/>
            </a:endParaRPr>
          </a:p>
        </p:txBody>
      </p:sp>
      <p:sp>
        <p:nvSpPr>
          <p:cNvPr id="20" name="标题 1"/>
          <p:cNvSpPr txBox="1">
            <a:spLocks/>
          </p:cNvSpPr>
          <p:nvPr/>
        </p:nvSpPr>
        <p:spPr bwMode="auto">
          <a:xfrm>
            <a:off x="403225" y="116540"/>
            <a:ext cx="864235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黑体" pitchFamily="49" charset="-122"/>
                <a:ea typeface="黑体" pitchFamily="49" charset="-122"/>
              </a:defRPr>
            </a:lvl2pPr>
            <a:lvl3pPr algn="ctr" rtl="0" eaLnBrk="0" fontAlgn="base" hangingPunct="0">
              <a:spcBef>
                <a:spcPct val="0"/>
              </a:spcBef>
              <a:spcAft>
                <a:spcPct val="0"/>
              </a:spcAft>
              <a:defRPr sz="4000" b="1">
                <a:solidFill>
                  <a:schemeClr val="bg1"/>
                </a:solidFill>
                <a:latin typeface="黑体" pitchFamily="49" charset="-122"/>
                <a:ea typeface="黑体" pitchFamily="49" charset="-122"/>
              </a:defRPr>
            </a:lvl3pPr>
            <a:lvl4pPr algn="ctr" rtl="0" eaLnBrk="0" fontAlgn="base" hangingPunct="0">
              <a:spcBef>
                <a:spcPct val="0"/>
              </a:spcBef>
              <a:spcAft>
                <a:spcPct val="0"/>
              </a:spcAft>
              <a:defRPr sz="4000" b="1">
                <a:solidFill>
                  <a:schemeClr val="bg1"/>
                </a:solidFill>
                <a:latin typeface="黑体" pitchFamily="49" charset="-122"/>
                <a:ea typeface="黑体" pitchFamily="49" charset="-122"/>
              </a:defRPr>
            </a:lvl4pPr>
            <a:lvl5pPr algn="ctr" rtl="0" eaLnBrk="0" fontAlgn="base" hangingPunct="0">
              <a:spcBef>
                <a:spcPct val="0"/>
              </a:spcBef>
              <a:spcAft>
                <a:spcPct val="0"/>
              </a:spcAft>
              <a:defRPr sz="4000" b="1">
                <a:solidFill>
                  <a:schemeClr val="bg1"/>
                </a:solidFill>
                <a:latin typeface="黑体" pitchFamily="49" charset="-122"/>
                <a:ea typeface="黑体" pitchFamily="49" charset="-122"/>
              </a:defRPr>
            </a:lvl5pPr>
            <a:lvl6pPr marL="457200" algn="ctr" rtl="0" eaLnBrk="0" fontAlgn="base" hangingPunct="0">
              <a:spcBef>
                <a:spcPct val="0"/>
              </a:spcBef>
              <a:spcAft>
                <a:spcPct val="0"/>
              </a:spcAft>
              <a:defRPr sz="4400" b="1">
                <a:solidFill>
                  <a:schemeClr val="tx1"/>
                </a:solidFill>
                <a:latin typeface="黑体" pitchFamily="49" charset="-122"/>
                <a:ea typeface="黑体" pitchFamily="49" charset="-122"/>
              </a:defRPr>
            </a:lvl6pPr>
            <a:lvl7pPr marL="914400" algn="ctr" rtl="0" eaLnBrk="0" fontAlgn="base" hangingPunct="0">
              <a:spcBef>
                <a:spcPct val="0"/>
              </a:spcBef>
              <a:spcAft>
                <a:spcPct val="0"/>
              </a:spcAft>
              <a:defRPr sz="4400" b="1">
                <a:solidFill>
                  <a:schemeClr val="tx1"/>
                </a:solidFill>
                <a:latin typeface="黑体" pitchFamily="49" charset="-122"/>
                <a:ea typeface="黑体" pitchFamily="49" charset="-122"/>
              </a:defRPr>
            </a:lvl7pPr>
            <a:lvl8pPr marL="1371600" algn="ctr" rtl="0" eaLnBrk="0" fontAlgn="base" hangingPunct="0">
              <a:spcBef>
                <a:spcPct val="0"/>
              </a:spcBef>
              <a:spcAft>
                <a:spcPct val="0"/>
              </a:spcAft>
              <a:defRPr sz="4400" b="1">
                <a:solidFill>
                  <a:schemeClr val="tx1"/>
                </a:solidFill>
                <a:latin typeface="黑体" pitchFamily="49" charset="-122"/>
                <a:ea typeface="黑体" pitchFamily="49" charset="-122"/>
              </a:defRPr>
            </a:lvl8pPr>
            <a:lvl9pPr marL="1828800" algn="ctr" rtl="0" eaLnBrk="0" fontAlgn="base" hangingPunct="0">
              <a:spcBef>
                <a:spcPct val="0"/>
              </a:spcBef>
              <a:spcAft>
                <a:spcPct val="0"/>
              </a:spcAft>
              <a:defRPr sz="4400" b="1">
                <a:solidFill>
                  <a:schemeClr val="tx1"/>
                </a:solidFill>
                <a:latin typeface="黑体" pitchFamily="49" charset="-122"/>
                <a:ea typeface="黑体" pitchFamily="49" charset="-122"/>
              </a:defRPr>
            </a:lvl9pPr>
          </a:lstStyle>
          <a:p>
            <a:r>
              <a:rPr lang="zh-CN" altLang="en-US" dirty="0" smtClean="0">
                <a:latin typeface="微软雅黑" pitchFamily="34" charset="-122"/>
                <a:ea typeface="微软雅黑" pitchFamily="34" charset="-122"/>
              </a:rPr>
              <a:t>四、科学问题与关键技术</a:t>
            </a:r>
            <a:endParaRPr lang="zh-CN" altLang="en-US" dirty="0"/>
          </a:p>
        </p:txBody>
      </p:sp>
    </p:spTree>
    <p:extLst>
      <p:ext uri="{BB962C8B-B14F-4D97-AF65-F5344CB8AC3E}">
        <p14:creationId xmlns:p14="http://schemas.microsoft.com/office/powerpoint/2010/main" val="405384210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92"/>
          <p:cNvGrpSpPr>
            <a:grpSpLocks/>
          </p:cNvGrpSpPr>
          <p:nvPr/>
        </p:nvGrpSpPr>
        <p:grpSpPr bwMode="auto">
          <a:xfrm>
            <a:off x="179390" y="1020333"/>
            <a:ext cx="2092100" cy="555558"/>
            <a:chOff x="-531585" y="-1745568"/>
            <a:chExt cx="1764000" cy="658567"/>
          </a:xfrm>
        </p:grpSpPr>
        <p:grpSp>
          <p:nvGrpSpPr>
            <p:cNvPr id="46" name="组合 65"/>
            <p:cNvGrpSpPr>
              <a:grpSpLocks/>
            </p:cNvGrpSpPr>
            <p:nvPr/>
          </p:nvGrpSpPr>
          <p:grpSpPr bwMode="auto">
            <a:xfrm>
              <a:off x="-531585" y="-1745568"/>
              <a:ext cx="1764000" cy="647700"/>
              <a:chOff x="1465263" y="1820863"/>
              <a:chExt cx="4762541" cy="719137"/>
            </a:xfrm>
          </p:grpSpPr>
          <p:sp>
            <p:nvSpPr>
              <p:cNvPr id="48" name="AutoShape 3"/>
              <p:cNvSpPr>
                <a:spLocks noChangeArrowheads="1"/>
              </p:cNvSpPr>
              <p:nvPr/>
            </p:nvSpPr>
            <p:spPr bwMode="auto">
              <a:xfrm>
                <a:off x="1465263" y="1820863"/>
                <a:ext cx="4762541" cy="719137"/>
              </a:xfrm>
              <a:prstGeom prst="roundRect">
                <a:avLst>
                  <a:gd name="adj" fmla="val 16667"/>
                </a:avLst>
              </a:prstGeom>
              <a:gradFill rotWithShape="1">
                <a:gsLst>
                  <a:gs pos="0">
                    <a:schemeClr val="bg1">
                      <a:lumMod val="75000"/>
                    </a:schemeClr>
                  </a:gs>
                  <a:gs pos="100000">
                    <a:schemeClr val="tx1">
                      <a:lumMod val="50000"/>
                      <a:lumOff val="50000"/>
                    </a:schemeClr>
                  </a:gs>
                </a:gsLst>
                <a:lin ang="5400000" scaled="1"/>
              </a:gradFill>
              <a:ln w="9525" algn="ctr">
                <a:noFill/>
                <a:round/>
                <a:headEnd/>
                <a:tailEnd/>
              </a:ln>
              <a:effectLst/>
            </p:spPr>
            <p:txBody>
              <a:bodyPr anchor="ctr"/>
              <a:lstStyle/>
              <a:p>
                <a:pPr fontAlgn="auto">
                  <a:spcBef>
                    <a:spcPts val="0"/>
                  </a:spcBef>
                  <a:spcAft>
                    <a:spcPts val="0"/>
                  </a:spcAft>
                  <a:defRPr/>
                </a:pPr>
                <a:endParaRPr lang="zh-CN" altLang="zh-CN">
                  <a:latin typeface="微软雅黑" pitchFamily="34" charset="-122"/>
                  <a:ea typeface="微软雅黑" pitchFamily="34" charset="-122"/>
                </a:endParaRPr>
              </a:p>
            </p:txBody>
          </p:sp>
          <p:sp>
            <p:nvSpPr>
              <p:cNvPr id="49" name="AutoShape 3"/>
              <p:cNvSpPr>
                <a:spLocks noChangeArrowheads="1"/>
              </p:cNvSpPr>
              <p:nvPr/>
            </p:nvSpPr>
            <p:spPr bwMode="gray">
              <a:xfrm>
                <a:off x="1465263" y="1857625"/>
                <a:ext cx="4762541" cy="630840"/>
              </a:xfrm>
              <a:prstGeom prst="roundRect">
                <a:avLst>
                  <a:gd name="adj" fmla="val 16667"/>
                </a:avLst>
              </a:prstGeom>
              <a:solidFill>
                <a:srgbClr val="0070C0"/>
              </a:solidFill>
              <a:ln w="25400" algn="ctr">
                <a:solidFill>
                  <a:schemeClr val="bg1"/>
                </a:solidFill>
                <a:round/>
                <a:headEnd/>
                <a:tailEnd/>
              </a:ln>
            </p:spPr>
            <p:txBody>
              <a:bodyPr wrap="none" anchor="ctr"/>
              <a:lstStyle/>
              <a:p>
                <a:pPr algn="ctr" eaLnBrk="0" hangingPunct="0"/>
                <a:endParaRPr lang="zh-CN" altLang="zh-CN" sz="2400" dirty="0">
                  <a:solidFill>
                    <a:schemeClr val="tx2"/>
                  </a:solidFill>
                  <a:latin typeface="微软雅黑" pitchFamily="34" charset="-122"/>
                  <a:ea typeface="微软雅黑" pitchFamily="34" charset="-122"/>
                </a:endParaRPr>
              </a:p>
            </p:txBody>
          </p:sp>
        </p:grpSp>
        <p:sp>
          <p:nvSpPr>
            <p:cNvPr id="47" name="Rectangle 13"/>
            <p:cNvSpPr>
              <a:spLocks noChangeArrowheads="1"/>
            </p:cNvSpPr>
            <p:nvPr/>
          </p:nvSpPr>
          <p:spPr bwMode="auto">
            <a:xfrm>
              <a:off x="-496510" y="-1707234"/>
              <a:ext cx="1662841" cy="620233"/>
            </a:xfrm>
            <a:prstGeom prst="rect">
              <a:avLst/>
            </a:prstGeom>
            <a:noFill/>
            <a:ln w="9525">
              <a:noFill/>
              <a:miter lim="800000"/>
              <a:headEnd/>
              <a:tailEnd/>
            </a:ln>
          </p:spPr>
          <p:txBody>
            <a:bodyPr>
              <a:spAutoFit/>
            </a:bodyPr>
            <a:lstStyle/>
            <a:p>
              <a:pPr algn="ctr"/>
              <a:r>
                <a:rPr lang="zh-CN" altLang="en-US" sz="2800" dirty="0" smtClean="0">
                  <a:solidFill>
                    <a:schemeClr val="bg1"/>
                  </a:solidFill>
                  <a:latin typeface="微软雅黑" pitchFamily="34" charset="-122"/>
                  <a:ea typeface="微软雅黑" pitchFamily="34" charset="-122"/>
                </a:rPr>
                <a:t>计算</a:t>
              </a:r>
              <a:endParaRPr lang="zh-CN" altLang="en-US" sz="2800" dirty="0">
                <a:solidFill>
                  <a:schemeClr val="bg1"/>
                </a:solidFill>
                <a:latin typeface="微软雅黑" pitchFamily="34" charset="-122"/>
                <a:ea typeface="微软雅黑" pitchFamily="34" charset="-122"/>
              </a:endParaRPr>
            </a:p>
          </p:txBody>
        </p:sp>
      </p:grpSp>
      <p:sp>
        <p:nvSpPr>
          <p:cNvPr id="70" name="矩形 69"/>
          <p:cNvSpPr/>
          <p:nvPr/>
        </p:nvSpPr>
        <p:spPr>
          <a:xfrm>
            <a:off x="1907630" y="1916790"/>
            <a:ext cx="518472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多模式时空检索</a:t>
            </a:r>
            <a:endParaRPr lang="zh-CN" altLang="en-US" sz="2400" b="1" dirty="0">
              <a:latin typeface="微软雅黑" pitchFamily="34" charset="-122"/>
              <a:ea typeface="微软雅黑" pitchFamily="34" charset="-122"/>
            </a:endParaRPr>
          </a:p>
        </p:txBody>
      </p:sp>
      <p:sp>
        <p:nvSpPr>
          <p:cNvPr id="72" name="矩形 71"/>
          <p:cNvSpPr/>
          <p:nvPr/>
        </p:nvSpPr>
        <p:spPr>
          <a:xfrm>
            <a:off x="1907630" y="2924946"/>
            <a:ext cx="518472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高性能关联分析</a:t>
            </a:r>
            <a:endParaRPr lang="zh-CN" altLang="en-US" sz="2400" b="1" dirty="0">
              <a:latin typeface="微软雅黑" pitchFamily="34" charset="-122"/>
              <a:ea typeface="微软雅黑" pitchFamily="34" charset="-122"/>
            </a:endParaRPr>
          </a:p>
        </p:txBody>
      </p:sp>
      <p:sp>
        <p:nvSpPr>
          <p:cNvPr id="74" name="矩形 73"/>
          <p:cNvSpPr/>
          <p:nvPr/>
        </p:nvSpPr>
        <p:spPr>
          <a:xfrm>
            <a:off x="1907630" y="3933086"/>
            <a:ext cx="518472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地理信息排序</a:t>
            </a:r>
            <a:endParaRPr lang="zh-CN" altLang="en-US" sz="2400" b="1" dirty="0">
              <a:latin typeface="微软雅黑" pitchFamily="34" charset="-122"/>
              <a:ea typeface="微软雅黑" pitchFamily="34" charset="-122"/>
            </a:endParaRPr>
          </a:p>
        </p:txBody>
      </p:sp>
      <p:sp>
        <p:nvSpPr>
          <p:cNvPr id="18" name="矩形 17"/>
          <p:cNvSpPr/>
          <p:nvPr/>
        </p:nvSpPr>
        <p:spPr>
          <a:xfrm>
            <a:off x="1907630" y="4941226"/>
            <a:ext cx="518472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2400" b="1" dirty="0" smtClean="0">
                <a:latin typeface="微软雅黑" pitchFamily="34" charset="-122"/>
                <a:ea typeface="微软雅黑" pitchFamily="34" charset="-122"/>
              </a:rPr>
              <a:t>面向搜索的地理信息快速可视化</a:t>
            </a:r>
            <a:endParaRPr lang="zh-CN" altLang="en-US" sz="2400" b="1" dirty="0">
              <a:latin typeface="微软雅黑" pitchFamily="34" charset="-122"/>
              <a:ea typeface="微软雅黑" pitchFamily="34" charset="-122"/>
            </a:endParaRPr>
          </a:p>
        </p:txBody>
      </p:sp>
      <p:sp>
        <p:nvSpPr>
          <p:cNvPr id="15" name="标题 1"/>
          <p:cNvSpPr>
            <a:spLocks noGrp="1"/>
          </p:cNvSpPr>
          <p:nvPr>
            <p:ph type="title"/>
          </p:nvPr>
        </p:nvSpPr>
        <p:spPr>
          <a:xfrm>
            <a:off x="250825" y="115888"/>
            <a:ext cx="8642350" cy="688975"/>
          </a:xfrm>
        </p:spPr>
        <p:txBody>
          <a:bodyPr/>
          <a:lstStyle/>
          <a:p>
            <a:r>
              <a:rPr lang="zh-CN" altLang="en-US" dirty="0" smtClean="0">
                <a:latin typeface="微软雅黑" pitchFamily="34" charset="-122"/>
                <a:ea typeface="微软雅黑" pitchFamily="34" charset="-122"/>
              </a:rPr>
              <a:t>四、科学问题与关键技术</a:t>
            </a:r>
            <a:endParaRPr lang="zh-CN" altLang="en-US" dirty="0"/>
          </a:p>
        </p:txBody>
      </p:sp>
    </p:spTree>
    <p:extLst>
      <p:ext uri="{BB962C8B-B14F-4D97-AF65-F5344CB8AC3E}">
        <p14:creationId xmlns:p14="http://schemas.microsoft.com/office/powerpoint/2010/main" val="426523943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TextBox 1"/>
          <p:cNvSpPr txBox="1">
            <a:spLocks noChangeArrowheads="1"/>
          </p:cNvSpPr>
          <p:nvPr/>
        </p:nvSpPr>
        <p:spPr bwMode="auto">
          <a:xfrm>
            <a:off x="827480" y="2353195"/>
            <a:ext cx="734536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6000" b="1" dirty="0" smtClean="0">
                <a:latin typeface="微软雅黑" pitchFamily="34" charset="-122"/>
                <a:ea typeface="微软雅黑" pitchFamily="34" charset="-122"/>
              </a:rPr>
              <a:t>谢谢</a:t>
            </a:r>
            <a:endParaRPr lang="en-US" altLang="zh-CN" sz="6000" b="1" dirty="0">
              <a:latin typeface="微软雅黑" pitchFamily="34" charset="-122"/>
              <a:ea typeface="微软雅黑" pitchFamily="34" charset="-122"/>
            </a:endParaRPr>
          </a:p>
          <a:p>
            <a:pPr algn="ctr" eaLnBrk="1" hangingPunct="1"/>
            <a:r>
              <a:rPr lang="zh-CN" altLang="en-US" sz="6000" b="1" dirty="0" smtClean="0">
                <a:latin typeface="微软雅黑" pitchFamily="34" charset="-122"/>
                <a:ea typeface="微软雅黑" pitchFamily="34" charset="-122"/>
              </a:rPr>
              <a:t>敬请批评指正</a:t>
            </a:r>
            <a:endParaRPr lang="zh-CN" altLang="en-US" sz="6000" b="1" dirty="0">
              <a:latin typeface="微软雅黑" pitchFamily="34" charset="-122"/>
              <a:ea typeface="微软雅黑" pitchFamily="34" charset="-122"/>
            </a:endParaRPr>
          </a:p>
        </p:txBody>
      </p:sp>
      <p:sp>
        <p:nvSpPr>
          <p:cNvPr id="3" name="灯片编号占位符 2"/>
          <p:cNvSpPr>
            <a:spLocks noGrp="1"/>
          </p:cNvSpPr>
          <p:nvPr>
            <p:ph type="sldNum" sz="quarter" idx="12"/>
          </p:nvPr>
        </p:nvSpPr>
        <p:spPr/>
        <p:txBody>
          <a:bodyPr/>
          <a:lstStyle/>
          <a:p>
            <a:pPr>
              <a:defRPr/>
            </a:pPr>
            <a:fld id="{ACBED1E7-9738-4795-9B2F-223F1B82DA6D}" type="slidenum">
              <a:rPr lang="zh-CN" altLang="en-US" smtClean="0"/>
              <a:pPr>
                <a:defRPr/>
              </a:pPr>
              <a:t>27</a:t>
            </a:fld>
            <a:endParaRPr lang="zh-CN" altLang="en-US"/>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latin typeface="微软雅黑" pitchFamily="34" charset="-122"/>
                <a:ea typeface="微软雅黑" pitchFamily="34" charset="-122"/>
              </a:rPr>
              <a:t>一、研究背景</a:t>
            </a:r>
            <a:endParaRPr lang="zh-CN" altLang="en-US" dirty="0">
              <a:latin typeface="微软雅黑" pitchFamily="34" charset="-122"/>
              <a:ea typeface="微软雅黑" pitchFamily="34" charset="-122"/>
            </a:endParaRPr>
          </a:p>
        </p:txBody>
      </p:sp>
      <p:sp>
        <p:nvSpPr>
          <p:cNvPr id="2" name="TextBox 1"/>
          <p:cNvSpPr txBox="1"/>
          <p:nvPr/>
        </p:nvSpPr>
        <p:spPr>
          <a:xfrm>
            <a:off x="467430" y="930732"/>
            <a:ext cx="4968690" cy="553998"/>
          </a:xfrm>
          <a:prstGeom prst="rect">
            <a:avLst/>
          </a:prstGeom>
          <a:noFill/>
        </p:spPr>
        <p:txBody>
          <a:bodyPr wrap="square" rtlCol="0">
            <a:spAutoFit/>
          </a:bodyPr>
          <a:lstStyle/>
          <a:p>
            <a:r>
              <a:rPr lang="zh-CN" altLang="en-US" sz="3000" b="1" dirty="0" smtClean="0">
                <a:latin typeface="微软雅黑" pitchFamily="34" charset="-122"/>
                <a:ea typeface="微软雅黑" pitchFamily="34" charset="-122"/>
              </a:rPr>
              <a:t>应用想定</a:t>
            </a:r>
            <a:endParaRPr lang="zh-CN" altLang="en-US" sz="3000" b="1" dirty="0">
              <a:latin typeface="微软雅黑" pitchFamily="34" charset="-122"/>
              <a:ea typeface="微软雅黑" pitchFamily="34" charset="-122"/>
            </a:endParaRPr>
          </a:p>
        </p:txBody>
      </p:sp>
      <p:sp>
        <p:nvSpPr>
          <p:cNvPr id="27" name="矩形 26"/>
          <p:cNvSpPr/>
          <p:nvPr/>
        </p:nvSpPr>
        <p:spPr>
          <a:xfrm>
            <a:off x="1259540" y="1632965"/>
            <a:ext cx="4896680" cy="57606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400" dirty="0" smtClean="0">
                <a:latin typeface="微软雅黑" pitchFamily="34" charset="-122"/>
                <a:ea typeface="微软雅黑" pitchFamily="34" charset="-122"/>
              </a:rPr>
              <a:t>9</a:t>
            </a:r>
            <a:r>
              <a:rPr lang="zh-CN" altLang="en-US" sz="2400" dirty="0" smtClean="0">
                <a:latin typeface="微软雅黑" pitchFamily="34" charset="-122"/>
                <a:ea typeface="微软雅黑" pitchFamily="34" charset="-122"/>
              </a:rPr>
              <a:t>月</a:t>
            </a:r>
            <a:r>
              <a:rPr lang="en-US" altLang="zh-CN" sz="2400" dirty="0" smtClean="0">
                <a:latin typeface="微软雅黑" pitchFamily="34" charset="-122"/>
                <a:ea typeface="微软雅黑" pitchFamily="34" charset="-122"/>
              </a:rPr>
              <a:t>27-28</a:t>
            </a:r>
            <a:r>
              <a:rPr lang="zh-CN" altLang="en-US" sz="2400" dirty="0" smtClean="0">
                <a:latin typeface="微软雅黑" pitchFamily="34" charset="-122"/>
                <a:ea typeface="微软雅黑" pitchFamily="34" charset="-122"/>
              </a:rPr>
              <a:t>日 长沙到北京旅游计划</a:t>
            </a:r>
            <a:endParaRPr lang="zh-CN" altLang="en-US" sz="2400" dirty="0">
              <a:latin typeface="微软雅黑" pitchFamily="34" charset="-122"/>
              <a:ea typeface="微软雅黑" pitchFamily="34" charset="-122"/>
            </a:endParaRPr>
          </a:p>
        </p:txBody>
      </p:sp>
      <p:sp>
        <p:nvSpPr>
          <p:cNvPr id="3" name="圆角矩形 2"/>
          <p:cNvSpPr/>
          <p:nvPr/>
        </p:nvSpPr>
        <p:spPr>
          <a:xfrm>
            <a:off x="6516270" y="1702867"/>
            <a:ext cx="1080150" cy="436259"/>
          </a:xfrm>
          <a:prstGeom prst="roundRect">
            <a:avLst/>
          </a:prstGeom>
          <a:solidFill>
            <a:srgbClr val="FFFFFF"/>
          </a:solidFill>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chemeClr val="tx1"/>
                </a:solidFill>
                <a:latin typeface="微软雅黑" pitchFamily="34" charset="-122"/>
                <a:ea typeface="微软雅黑" pitchFamily="34" charset="-122"/>
              </a:rPr>
              <a:t>搜索</a:t>
            </a:r>
            <a:endParaRPr lang="zh-CN" altLang="en-US" sz="2000" b="1" dirty="0">
              <a:solidFill>
                <a:schemeClr val="tx1"/>
              </a:solidFill>
              <a:latin typeface="微软雅黑" pitchFamily="34" charset="-122"/>
              <a:ea typeface="微软雅黑" pitchFamily="34" charset="-122"/>
            </a:endParaRPr>
          </a:p>
        </p:txBody>
      </p:sp>
      <p:cxnSp>
        <p:nvCxnSpPr>
          <p:cNvPr id="15" name="直接连接符 14"/>
          <p:cNvCxnSpPr/>
          <p:nvPr/>
        </p:nvCxnSpPr>
        <p:spPr>
          <a:xfrm>
            <a:off x="-252670" y="2564880"/>
            <a:ext cx="885723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147" name="组合 6146"/>
          <p:cNvGrpSpPr/>
          <p:nvPr/>
        </p:nvGrpSpPr>
        <p:grpSpPr>
          <a:xfrm>
            <a:off x="749277" y="2708900"/>
            <a:ext cx="2556229" cy="3177722"/>
            <a:chOff x="1181337" y="2708900"/>
            <a:chExt cx="2556229" cy="3177722"/>
          </a:xfrm>
        </p:grpSpPr>
        <p:sp>
          <p:nvSpPr>
            <p:cNvPr id="30" name="圆角矩形 29"/>
            <p:cNvSpPr/>
            <p:nvPr/>
          </p:nvSpPr>
          <p:spPr>
            <a:xfrm>
              <a:off x="1259539" y="2708900"/>
              <a:ext cx="1965035" cy="504070"/>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smtClean="0">
                  <a:latin typeface="微软雅黑" pitchFamily="34" charset="-122"/>
                  <a:ea typeface="微软雅黑" pitchFamily="34" charset="-122"/>
                </a:rPr>
                <a:t>泛在网络数据</a:t>
              </a:r>
              <a:endParaRPr lang="zh-CN" altLang="en-US" sz="2200" dirty="0">
                <a:latin typeface="微软雅黑" pitchFamily="34" charset="-122"/>
                <a:ea typeface="微软雅黑" pitchFamily="34" charset="-122"/>
              </a:endParaRPr>
            </a:p>
          </p:txBody>
        </p:sp>
        <p:sp>
          <p:nvSpPr>
            <p:cNvPr id="31" name="TextBox 30"/>
            <p:cNvSpPr txBox="1"/>
            <p:nvPr/>
          </p:nvSpPr>
          <p:spPr>
            <a:xfrm>
              <a:off x="1181337" y="3284980"/>
              <a:ext cx="1224170" cy="1631216"/>
            </a:xfrm>
            <a:prstGeom prst="rect">
              <a:avLst/>
            </a:prstGeom>
            <a:noFill/>
          </p:spPr>
          <p:txBody>
            <a:bodyPr wrap="square" rtlCol="0">
              <a:spAutoFit/>
            </a:bodyPr>
            <a:lstStyle/>
            <a:p>
              <a:r>
                <a:rPr lang="zh-CN" altLang="zh-CN" sz="2000" dirty="0" smtClean="0">
                  <a:latin typeface="微软雅黑" pitchFamily="34" charset="-122"/>
                  <a:ea typeface="微软雅黑" pitchFamily="34" charset="-122"/>
                </a:rPr>
                <a:t>地图</a:t>
              </a:r>
              <a:endParaRPr lang="en-US" altLang="zh-CN" sz="2000" dirty="0" smtClean="0">
                <a:latin typeface="微软雅黑" pitchFamily="34" charset="-122"/>
                <a:ea typeface="微软雅黑" pitchFamily="34" charset="-122"/>
              </a:endParaRPr>
            </a:p>
            <a:p>
              <a:r>
                <a:rPr lang="zh-CN" altLang="zh-CN" sz="2000" dirty="0" smtClean="0">
                  <a:latin typeface="微软雅黑" pitchFamily="34" charset="-122"/>
                  <a:ea typeface="微软雅黑" pitchFamily="34" charset="-122"/>
                </a:rPr>
                <a:t>交通</a:t>
              </a:r>
              <a:endParaRPr lang="en-US" altLang="zh-CN" sz="2000" dirty="0">
                <a:latin typeface="微软雅黑" pitchFamily="34" charset="-122"/>
                <a:ea typeface="微软雅黑" pitchFamily="34" charset="-122"/>
              </a:endParaRPr>
            </a:p>
            <a:p>
              <a:r>
                <a:rPr lang="zh-CN" altLang="zh-CN" sz="2000" dirty="0" smtClean="0">
                  <a:latin typeface="微软雅黑" pitchFamily="34" charset="-122"/>
                  <a:ea typeface="微软雅黑" pitchFamily="34" charset="-122"/>
                </a:rPr>
                <a:t>景点</a:t>
              </a:r>
              <a:endParaRPr lang="en-US" altLang="zh-CN" sz="2000" dirty="0">
                <a:latin typeface="微软雅黑" pitchFamily="34" charset="-122"/>
                <a:ea typeface="微软雅黑" pitchFamily="34" charset="-122"/>
              </a:endParaRPr>
            </a:p>
            <a:p>
              <a:r>
                <a:rPr lang="zh-CN" altLang="zh-CN" sz="2000" dirty="0" smtClean="0">
                  <a:latin typeface="微软雅黑" pitchFamily="34" charset="-122"/>
                  <a:ea typeface="微软雅黑" pitchFamily="34" charset="-122"/>
                </a:rPr>
                <a:t>酒店</a:t>
              </a:r>
              <a:endParaRPr lang="en-US" altLang="zh-CN" sz="2000" dirty="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餐馆</a:t>
              </a:r>
              <a:endParaRPr lang="zh-CN" altLang="en-US" sz="2000" dirty="0">
                <a:latin typeface="微软雅黑" pitchFamily="34" charset="-122"/>
                <a:ea typeface="微软雅黑" pitchFamily="34" charset="-122"/>
              </a:endParaRPr>
            </a:p>
          </p:txBody>
        </p:sp>
        <p:sp>
          <p:nvSpPr>
            <p:cNvPr id="6144" name="TextBox 6143"/>
            <p:cNvSpPr txBox="1"/>
            <p:nvPr/>
          </p:nvSpPr>
          <p:spPr>
            <a:xfrm>
              <a:off x="2153346" y="3284980"/>
              <a:ext cx="1584220" cy="2246769"/>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航班机票</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铁路车票</a:t>
              </a:r>
              <a:endParaRPr lang="en-US" altLang="zh-CN" sz="2000" dirty="0" smtClean="0">
                <a:latin typeface="微软雅黑" pitchFamily="34" charset="-122"/>
                <a:ea typeface="微软雅黑" pitchFamily="34" charset="-122"/>
              </a:endParaRPr>
            </a:p>
            <a:p>
              <a:r>
                <a:rPr lang="zh-CN" altLang="zh-CN" sz="2000" dirty="0" smtClean="0">
                  <a:latin typeface="微软雅黑" pitchFamily="34" charset="-122"/>
                  <a:ea typeface="微软雅黑" pitchFamily="34" charset="-122"/>
                </a:rPr>
                <a:t>酒店房间</a:t>
              </a:r>
              <a:endParaRPr lang="en-US" altLang="zh-CN" sz="2000" dirty="0" smtClean="0">
                <a:latin typeface="微软雅黑" pitchFamily="34" charset="-122"/>
                <a:ea typeface="微软雅黑" pitchFamily="34" charset="-122"/>
              </a:endParaRPr>
            </a:p>
            <a:p>
              <a:r>
                <a:rPr lang="zh-CN" altLang="zh-CN" sz="2000" dirty="0" smtClean="0">
                  <a:latin typeface="微软雅黑" pitchFamily="34" charset="-122"/>
                  <a:ea typeface="微软雅黑" pitchFamily="34" charset="-122"/>
                </a:rPr>
                <a:t>天气</a:t>
              </a:r>
              <a:r>
                <a:rPr lang="zh-CN" altLang="en-US" sz="2000" dirty="0" smtClean="0">
                  <a:latin typeface="微软雅黑" pitchFamily="34" charset="-122"/>
                  <a:ea typeface="微软雅黑" pitchFamily="34" charset="-122"/>
                </a:rPr>
                <a:t>情况</a:t>
              </a:r>
              <a:endParaRPr lang="en-US" altLang="zh-CN" sz="2000" dirty="0" smtClean="0">
                <a:latin typeface="微软雅黑" pitchFamily="34" charset="-122"/>
                <a:ea typeface="微软雅黑" pitchFamily="34" charset="-122"/>
              </a:endParaRPr>
            </a:p>
            <a:p>
              <a:r>
                <a:rPr lang="zh-CN" altLang="zh-CN" sz="2000" dirty="0" smtClean="0">
                  <a:latin typeface="微软雅黑" pitchFamily="34" charset="-122"/>
                  <a:ea typeface="微软雅黑" pitchFamily="34" charset="-122"/>
                </a:rPr>
                <a:t>景点</a:t>
              </a:r>
              <a:r>
                <a:rPr lang="zh-CN" altLang="en-US" sz="2000" dirty="0" smtClean="0">
                  <a:latin typeface="微软雅黑" pitchFamily="34" charset="-122"/>
                  <a:ea typeface="微软雅黑" pitchFamily="34" charset="-122"/>
                </a:rPr>
                <a:t>热度</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大众点评</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实时事件</a:t>
              </a:r>
              <a:endParaRPr lang="zh-CN" altLang="en-US" sz="2000" dirty="0">
                <a:latin typeface="微软雅黑" pitchFamily="34" charset="-122"/>
                <a:ea typeface="微软雅黑" pitchFamily="34" charset="-122"/>
              </a:endParaRPr>
            </a:p>
          </p:txBody>
        </p:sp>
        <p:sp>
          <p:nvSpPr>
            <p:cNvPr id="6145" name="TextBox 6144"/>
            <p:cNvSpPr txBox="1"/>
            <p:nvPr/>
          </p:nvSpPr>
          <p:spPr>
            <a:xfrm>
              <a:off x="1259540" y="5508008"/>
              <a:ext cx="906317" cy="369332"/>
            </a:xfrm>
            <a:prstGeom prst="rect">
              <a:avLst/>
            </a:prstGeom>
            <a:noFill/>
          </p:spPr>
          <p:txBody>
            <a:bodyPr wrap="square" rtlCol="0">
              <a:spAutoFit/>
            </a:bodyPr>
            <a:lstStyle/>
            <a:p>
              <a:r>
                <a:rPr lang="zh-CN" altLang="en-US" b="1" dirty="0" smtClean="0">
                  <a:solidFill>
                    <a:srgbClr val="FF0000"/>
                  </a:solidFill>
                  <a:latin typeface="微软雅黑" pitchFamily="34" charset="-122"/>
                  <a:ea typeface="微软雅黑" pitchFamily="34" charset="-122"/>
                </a:rPr>
                <a:t>静态</a:t>
              </a:r>
              <a:endParaRPr lang="zh-CN" altLang="en-US" b="1" dirty="0">
                <a:solidFill>
                  <a:srgbClr val="FF0000"/>
                </a:solidFill>
                <a:latin typeface="微软雅黑" pitchFamily="34" charset="-122"/>
                <a:ea typeface="微软雅黑" pitchFamily="34" charset="-122"/>
              </a:endParaRPr>
            </a:p>
          </p:txBody>
        </p:sp>
        <p:sp>
          <p:nvSpPr>
            <p:cNvPr id="37" name="TextBox 36"/>
            <p:cNvSpPr txBox="1"/>
            <p:nvPr/>
          </p:nvSpPr>
          <p:spPr>
            <a:xfrm>
              <a:off x="2318257" y="5517290"/>
              <a:ext cx="906317" cy="369332"/>
            </a:xfrm>
            <a:prstGeom prst="rect">
              <a:avLst/>
            </a:prstGeom>
            <a:noFill/>
          </p:spPr>
          <p:txBody>
            <a:bodyPr wrap="square" rtlCol="0">
              <a:spAutoFit/>
            </a:bodyPr>
            <a:lstStyle/>
            <a:p>
              <a:r>
                <a:rPr lang="zh-CN" altLang="en-US" b="1" dirty="0" smtClean="0">
                  <a:solidFill>
                    <a:srgbClr val="FF0000"/>
                  </a:solidFill>
                  <a:latin typeface="微软雅黑" pitchFamily="34" charset="-122"/>
                  <a:ea typeface="微软雅黑" pitchFamily="34" charset="-122"/>
                </a:rPr>
                <a:t>动态</a:t>
              </a:r>
              <a:endParaRPr lang="zh-CN" altLang="en-US" b="1" dirty="0">
                <a:solidFill>
                  <a:srgbClr val="FF0000"/>
                </a:solidFill>
                <a:latin typeface="微软雅黑" pitchFamily="34" charset="-122"/>
                <a:ea typeface="微软雅黑" pitchFamily="34" charset="-122"/>
              </a:endParaRPr>
            </a:p>
          </p:txBody>
        </p:sp>
      </p:grpSp>
      <p:grpSp>
        <p:nvGrpSpPr>
          <p:cNvPr id="6148" name="组合 6147"/>
          <p:cNvGrpSpPr/>
          <p:nvPr/>
        </p:nvGrpSpPr>
        <p:grpSpPr>
          <a:xfrm>
            <a:off x="3779890" y="2708900"/>
            <a:ext cx="1800250" cy="3168440"/>
            <a:chOff x="4211950" y="2708900"/>
            <a:chExt cx="1800250" cy="3168440"/>
          </a:xfrm>
        </p:grpSpPr>
        <p:sp>
          <p:nvSpPr>
            <p:cNvPr id="34" name="圆角矩形 33"/>
            <p:cNvSpPr/>
            <p:nvPr/>
          </p:nvSpPr>
          <p:spPr>
            <a:xfrm>
              <a:off x="4211950" y="2708900"/>
              <a:ext cx="1656231" cy="504070"/>
            </a:xfrm>
            <a:prstGeom prst="roundRect">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smtClean="0">
                  <a:latin typeface="微软雅黑" pitchFamily="34" charset="-122"/>
                  <a:ea typeface="微软雅黑" pitchFamily="34" charset="-122"/>
                </a:rPr>
                <a:t>搜索</a:t>
              </a:r>
              <a:endParaRPr lang="zh-CN" altLang="en-US" sz="2200" dirty="0">
                <a:latin typeface="微软雅黑" pitchFamily="34" charset="-122"/>
                <a:ea typeface="微软雅黑" pitchFamily="34" charset="-122"/>
              </a:endParaRPr>
            </a:p>
          </p:txBody>
        </p:sp>
        <p:sp>
          <p:nvSpPr>
            <p:cNvPr id="38" name="TextBox 37"/>
            <p:cNvSpPr txBox="1"/>
            <p:nvPr/>
          </p:nvSpPr>
          <p:spPr>
            <a:xfrm>
              <a:off x="4427980" y="3342531"/>
              <a:ext cx="1584220" cy="1631216"/>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语义分析</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个性化分析</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时空查询</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关联查询</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评价排序</a:t>
              </a:r>
              <a:endParaRPr lang="zh-CN" altLang="en-US" sz="2000" dirty="0">
                <a:latin typeface="微软雅黑" pitchFamily="34" charset="-122"/>
                <a:ea typeface="微软雅黑" pitchFamily="34" charset="-122"/>
              </a:endParaRPr>
            </a:p>
          </p:txBody>
        </p:sp>
        <p:sp>
          <p:nvSpPr>
            <p:cNvPr id="40" name="TextBox 39"/>
            <p:cNvSpPr txBox="1"/>
            <p:nvPr/>
          </p:nvSpPr>
          <p:spPr>
            <a:xfrm>
              <a:off x="4572000" y="5508008"/>
              <a:ext cx="1122348" cy="369332"/>
            </a:xfrm>
            <a:prstGeom prst="rect">
              <a:avLst/>
            </a:prstGeom>
            <a:noFill/>
          </p:spPr>
          <p:txBody>
            <a:bodyPr wrap="square" rtlCol="0">
              <a:spAutoFit/>
            </a:bodyPr>
            <a:lstStyle/>
            <a:p>
              <a:r>
                <a:rPr lang="zh-CN" altLang="en-US" b="1" dirty="0" smtClean="0">
                  <a:solidFill>
                    <a:srgbClr val="FF0000"/>
                  </a:solidFill>
                  <a:latin typeface="微软雅黑" pitchFamily="34" charset="-122"/>
                  <a:ea typeface="微软雅黑" pitchFamily="34" charset="-122"/>
                </a:rPr>
                <a:t>搜索计算</a:t>
              </a:r>
              <a:endParaRPr lang="zh-CN" altLang="en-US" b="1" dirty="0">
                <a:solidFill>
                  <a:srgbClr val="FF0000"/>
                </a:solidFill>
                <a:latin typeface="微软雅黑" pitchFamily="34" charset="-122"/>
                <a:ea typeface="微软雅黑" pitchFamily="34" charset="-122"/>
              </a:endParaRPr>
            </a:p>
          </p:txBody>
        </p:sp>
      </p:grpSp>
      <p:grpSp>
        <p:nvGrpSpPr>
          <p:cNvPr id="6149" name="组合 6148"/>
          <p:cNvGrpSpPr/>
          <p:nvPr/>
        </p:nvGrpSpPr>
        <p:grpSpPr>
          <a:xfrm>
            <a:off x="6516269" y="2708900"/>
            <a:ext cx="1872261" cy="3215209"/>
            <a:chOff x="6948329" y="2708900"/>
            <a:chExt cx="1872261" cy="3215209"/>
          </a:xfrm>
        </p:grpSpPr>
        <p:sp>
          <p:nvSpPr>
            <p:cNvPr id="35" name="圆角矩形 34"/>
            <p:cNvSpPr/>
            <p:nvPr/>
          </p:nvSpPr>
          <p:spPr>
            <a:xfrm>
              <a:off x="6948329" y="2708900"/>
              <a:ext cx="1656231" cy="50407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200" dirty="0" smtClean="0">
                  <a:latin typeface="微软雅黑" pitchFamily="34" charset="-122"/>
                  <a:ea typeface="微软雅黑" pitchFamily="34" charset="-122"/>
                </a:rPr>
                <a:t>结果</a:t>
              </a:r>
              <a:endParaRPr lang="zh-CN" altLang="en-US" sz="2200" dirty="0">
                <a:latin typeface="微软雅黑" pitchFamily="34" charset="-122"/>
                <a:ea typeface="微软雅黑" pitchFamily="34" charset="-122"/>
              </a:endParaRPr>
            </a:p>
          </p:txBody>
        </p:sp>
        <p:sp>
          <p:nvSpPr>
            <p:cNvPr id="39" name="TextBox 38"/>
            <p:cNvSpPr txBox="1"/>
            <p:nvPr/>
          </p:nvSpPr>
          <p:spPr>
            <a:xfrm>
              <a:off x="7236370" y="3309994"/>
              <a:ext cx="1584220" cy="1631216"/>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旅游路线</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交通预定</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餐饮预定</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穿衣提示</a:t>
              </a:r>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安全提示</a:t>
              </a:r>
              <a:endParaRPr lang="zh-CN" altLang="en-US" sz="2000" dirty="0">
                <a:latin typeface="微软雅黑" pitchFamily="34" charset="-122"/>
                <a:ea typeface="微软雅黑" pitchFamily="34" charset="-122"/>
              </a:endParaRPr>
            </a:p>
          </p:txBody>
        </p:sp>
        <p:sp>
          <p:nvSpPr>
            <p:cNvPr id="41" name="TextBox 40"/>
            <p:cNvSpPr txBox="1"/>
            <p:nvPr/>
          </p:nvSpPr>
          <p:spPr>
            <a:xfrm>
              <a:off x="7297268" y="5277778"/>
              <a:ext cx="1122348" cy="646331"/>
            </a:xfrm>
            <a:prstGeom prst="rect">
              <a:avLst/>
            </a:prstGeom>
            <a:noFill/>
          </p:spPr>
          <p:txBody>
            <a:bodyPr wrap="square" rtlCol="0">
              <a:spAutoFit/>
            </a:bodyPr>
            <a:lstStyle/>
            <a:p>
              <a:r>
                <a:rPr lang="zh-CN" altLang="en-US" b="1" dirty="0" smtClean="0">
                  <a:solidFill>
                    <a:srgbClr val="FF0000"/>
                  </a:solidFill>
                  <a:latin typeface="微软雅黑" pitchFamily="34" charset="-122"/>
                  <a:ea typeface="微软雅黑" pitchFamily="34" charset="-122"/>
                </a:rPr>
                <a:t>人机交互</a:t>
              </a:r>
              <a:endParaRPr lang="en-US" altLang="zh-CN" b="1" dirty="0" smtClean="0">
                <a:solidFill>
                  <a:srgbClr val="FF0000"/>
                </a:solidFill>
                <a:latin typeface="微软雅黑" pitchFamily="34" charset="-122"/>
                <a:ea typeface="微软雅黑" pitchFamily="34" charset="-122"/>
              </a:endParaRPr>
            </a:p>
            <a:p>
              <a:r>
                <a:rPr lang="zh-CN" altLang="en-US" b="1" dirty="0" smtClean="0">
                  <a:solidFill>
                    <a:srgbClr val="FF0000"/>
                  </a:solidFill>
                  <a:latin typeface="微软雅黑" pitchFamily="34" charset="-122"/>
                  <a:ea typeface="微软雅黑" pitchFamily="34" charset="-122"/>
                </a:rPr>
                <a:t>结果展示</a:t>
              </a:r>
              <a:endParaRPr lang="zh-CN" altLang="en-US" b="1" dirty="0">
                <a:solidFill>
                  <a:srgbClr val="FF0000"/>
                </a:solidFill>
                <a:latin typeface="微软雅黑" pitchFamily="34" charset="-122"/>
                <a:ea typeface="微软雅黑" pitchFamily="34" charset="-122"/>
              </a:endParaRPr>
            </a:p>
          </p:txBody>
        </p:sp>
      </p:grpSp>
      <p:sp>
        <p:nvSpPr>
          <p:cNvPr id="42" name="圆角矩形 41"/>
          <p:cNvSpPr/>
          <p:nvPr/>
        </p:nvSpPr>
        <p:spPr>
          <a:xfrm>
            <a:off x="1058466" y="6051040"/>
            <a:ext cx="7114034" cy="63554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800" dirty="0" smtClean="0">
                <a:solidFill>
                  <a:srgbClr val="FFFFFF"/>
                </a:solidFill>
                <a:latin typeface="微软雅黑" pitchFamily="34" charset="-122"/>
                <a:ea typeface="微软雅黑" pitchFamily="34" charset="-122"/>
              </a:rPr>
              <a:t>现有的地理信息相关搜索不能满足需求！</a:t>
            </a:r>
            <a:endParaRPr lang="zh-CN" altLang="en-US" sz="28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9842116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latin typeface="微软雅黑" pitchFamily="34" charset="-122"/>
                <a:ea typeface="微软雅黑" pitchFamily="34" charset="-122"/>
              </a:rPr>
              <a:t>一、研究背景</a:t>
            </a:r>
            <a:endParaRPr lang="zh-CN" altLang="en-US" dirty="0">
              <a:latin typeface="微软雅黑" pitchFamily="34" charset="-122"/>
              <a:ea typeface="微软雅黑" pitchFamily="34" charset="-122"/>
            </a:endParaRPr>
          </a:p>
        </p:txBody>
      </p:sp>
      <p:sp>
        <p:nvSpPr>
          <p:cNvPr id="2" name="TextBox 1"/>
          <p:cNvSpPr txBox="1"/>
          <p:nvPr/>
        </p:nvSpPr>
        <p:spPr>
          <a:xfrm>
            <a:off x="467430" y="930732"/>
            <a:ext cx="4968690" cy="553998"/>
          </a:xfrm>
          <a:prstGeom prst="rect">
            <a:avLst/>
          </a:prstGeom>
          <a:noFill/>
        </p:spPr>
        <p:txBody>
          <a:bodyPr wrap="square" rtlCol="0">
            <a:spAutoFit/>
          </a:bodyPr>
          <a:lstStyle/>
          <a:p>
            <a:r>
              <a:rPr lang="zh-CN" altLang="en-US" sz="3000" b="1" dirty="0" smtClean="0">
                <a:latin typeface="微软雅黑" pitchFamily="34" charset="-122"/>
                <a:ea typeface="微软雅黑" pitchFamily="34" charset="-122"/>
              </a:rPr>
              <a:t>泛在</a:t>
            </a:r>
            <a:r>
              <a:rPr lang="zh-CN" altLang="en-US" sz="3000" b="1" dirty="0">
                <a:latin typeface="微软雅黑" pitchFamily="34" charset="-122"/>
                <a:ea typeface="微软雅黑" pitchFamily="34" charset="-122"/>
              </a:rPr>
              <a:t>地理</a:t>
            </a:r>
            <a:r>
              <a:rPr lang="zh-CN" altLang="en-US" sz="3000" b="1" dirty="0" smtClean="0">
                <a:latin typeface="微软雅黑" pitchFamily="34" charset="-122"/>
                <a:ea typeface="微软雅黑" pitchFamily="34" charset="-122"/>
              </a:rPr>
              <a:t>信息</a:t>
            </a:r>
            <a:endParaRPr lang="zh-CN" altLang="en-US" sz="3000" b="1" dirty="0">
              <a:latin typeface="微软雅黑" pitchFamily="34" charset="-122"/>
              <a:ea typeface="微软雅黑" pitchFamily="34" charset="-122"/>
            </a:endParaRPr>
          </a:p>
        </p:txBody>
      </p:sp>
      <p:grpSp>
        <p:nvGrpSpPr>
          <p:cNvPr id="9" name="组合 8"/>
          <p:cNvGrpSpPr/>
          <p:nvPr/>
        </p:nvGrpSpPr>
        <p:grpSpPr>
          <a:xfrm>
            <a:off x="908909" y="1719910"/>
            <a:ext cx="1440200" cy="4157430"/>
            <a:chOff x="827480" y="1772770"/>
            <a:chExt cx="1512210" cy="4464620"/>
          </a:xfrm>
        </p:grpSpPr>
        <p:sp>
          <p:nvSpPr>
            <p:cNvPr id="6" name="椭圆 5"/>
            <p:cNvSpPr/>
            <p:nvPr/>
          </p:nvSpPr>
          <p:spPr>
            <a:xfrm>
              <a:off x="827480" y="1772770"/>
              <a:ext cx="1512210" cy="446462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椭圆 4"/>
            <p:cNvSpPr/>
            <p:nvPr/>
          </p:nvSpPr>
          <p:spPr>
            <a:xfrm>
              <a:off x="1115520" y="3284980"/>
              <a:ext cx="936130" cy="268834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4" name="椭圆 3"/>
            <p:cNvSpPr/>
            <p:nvPr/>
          </p:nvSpPr>
          <p:spPr>
            <a:xfrm>
              <a:off x="1331550" y="4414872"/>
              <a:ext cx="504070" cy="1462469"/>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latin typeface="微软雅黑" pitchFamily="34" charset="-122"/>
                <a:ea typeface="微软雅黑" pitchFamily="34" charset="-122"/>
              </a:endParaRPr>
            </a:p>
          </p:txBody>
        </p:sp>
        <p:sp>
          <p:nvSpPr>
            <p:cNvPr id="8" name="TextBox 7"/>
            <p:cNvSpPr txBox="1"/>
            <p:nvPr/>
          </p:nvSpPr>
          <p:spPr>
            <a:xfrm>
              <a:off x="1346864" y="4588498"/>
              <a:ext cx="484748" cy="1168842"/>
            </a:xfrm>
            <a:prstGeom prst="rect">
              <a:avLst/>
            </a:prstGeom>
            <a:noFill/>
          </p:spPr>
          <p:txBody>
            <a:bodyPr vert="eaVert" wrap="square" rtlCol="0">
              <a:spAutoFit/>
            </a:bodyPr>
            <a:lstStyle/>
            <a:p>
              <a:r>
                <a:rPr lang="zh-CN" altLang="en-US" b="1" dirty="0" smtClean="0">
                  <a:latin typeface="微软雅黑" pitchFamily="34" charset="-122"/>
                  <a:ea typeface="微软雅黑" pitchFamily="34" charset="-122"/>
                </a:rPr>
                <a:t>传感器网</a:t>
              </a:r>
              <a:endParaRPr lang="zh-CN" altLang="en-US" b="1" dirty="0">
                <a:latin typeface="微软雅黑" pitchFamily="34" charset="-122"/>
                <a:ea typeface="微软雅黑" pitchFamily="34" charset="-122"/>
              </a:endParaRPr>
            </a:p>
          </p:txBody>
        </p:sp>
        <p:sp>
          <p:nvSpPr>
            <p:cNvPr id="11" name="TextBox 10"/>
            <p:cNvSpPr txBox="1"/>
            <p:nvPr/>
          </p:nvSpPr>
          <p:spPr>
            <a:xfrm>
              <a:off x="1318555" y="3426622"/>
              <a:ext cx="517065" cy="1032160"/>
            </a:xfrm>
            <a:prstGeom prst="rect">
              <a:avLst/>
            </a:prstGeom>
            <a:noFill/>
          </p:spPr>
          <p:txBody>
            <a:bodyPr vert="eaVert" wrap="square" rtlCol="0">
              <a:spAutoFit/>
            </a:bodyPr>
            <a:lstStyle/>
            <a:p>
              <a:r>
                <a:rPr lang="zh-CN" altLang="en-US" sz="2000" b="1" dirty="0" smtClean="0">
                  <a:latin typeface="微软雅黑" pitchFamily="34" charset="-122"/>
                  <a:ea typeface="微软雅黑" pitchFamily="34" charset="-122"/>
                </a:rPr>
                <a:t>物联网</a:t>
              </a:r>
              <a:endParaRPr lang="zh-CN" altLang="en-US" sz="2000" b="1" dirty="0">
                <a:latin typeface="微软雅黑" pitchFamily="34" charset="-122"/>
                <a:ea typeface="微软雅黑" pitchFamily="34" charset="-122"/>
              </a:endParaRPr>
            </a:p>
          </p:txBody>
        </p:sp>
        <p:sp>
          <p:nvSpPr>
            <p:cNvPr id="12" name="TextBox 11"/>
            <p:cNvSpPr txBox="1"/>
            <p:nvPr/>
          </p:nvSpPr>
          <p:spPr>
            <a:xfrm>
              <a:off x="1286240" y="2132820"/>
              <a:ext cx="549381" cy="1032160"/>
            </a:xfrm>
            <a:prstGeom prst="rect">
              <a:avLst/>
            </a:prstGeom>
            <a:noFill/>
          </p:spPr>
          <p:txBody>
            <a:bodyPr vert="eaVert" wrap="square" rtlCol="0">
              <a:spAutoFit/>
            </a:bodyPr>
            <a:lstStyle/>
            <a:p>
              <a:r>
                <a:rPr lang="zh-CN" altLang="en-US" sz="2200" b="1" dirty="0" smtClean="0">
                  <a:solidFill>
                    <a:schemeClr val="bg1"/>
                  </a:solidFill>
                  <a:latin typeface="微软雅黑" pitchFamily="34" charset="-122"/>
                  <a:ea typeface="微软雅黑" pitchFamily="34" charset="-122"/>
                </a:rPr>
                <a:t>泛在网</a:t>
              </a:r>
              <a:endParaRPr lang="zh-CN" altLang="en-US" sz="2200" b="1" dirty="0">
                <a:solidFill>
                  <a:schemeClr val="bg1"/>
                </a:solidFill>
                <a:latin typeface="微软雅黑" pitchFamily="34" charset="-122"/>
                <a:ea typeface="微软雅黑" pitchFamily="34" charset="-122"/>
              </a:endParaRPr>
            </a:p>
          </p:txBody>
        </p:sp>
      </p:grpSp>
      <p:sp>
        <p:nvSpPr>
          <p:cNvPr id="10" name="TextBox 9"/>
          <p:cNvSpPr txBox="1"/>
          <p:nvPr/>
        </p:nvSpPr>
        <p:spPr>
          <a:xfrm>
            <a:off x="3995920" y="1412720"/>
            <a:ext cx="936130" cy="523220"/>
          </a:xfrm>
          <a:prstGeom prst="rect">
            <a:avLst/>
          </a:prstGeom>
          <a:noFill/>
        </p:spPr>
        <p:txBody>
          <a:bodyPr wrap="square" rtlCol="0">
            <a:spAutoFit/>
          </a:bodyPr>
          <a:lstStyle/>
          <a:p>
            <a:r>
              <a:rPr lang="zh-CN" altLang="en-US" sz="2800" dirty="0" smtClean="0">
                <a:latin typeface="微软雅黑" pitchFamily="34" charset="-122"/>
                <a:ea typeface="微软雅黑" pitchFamily="34" charset="-122"/>
              </a:rPr>
              <a:t>数据</a:t>
            </a:r>
            <a:endParaRPr lang="zh-CN" altLang="en-US" sz="2800" dirty="0">
              <a:latin typeface="微软雅黑" pitchFamily="34" charset="-122"/>
              <a:ea typeface="微软雅黑" pitchFamily="34" charset="-122"/>
            </a:endParaRPr>
          </a:p>
        </p:txBody>
      </p:sp>
      <p:sp>
        <p:nvSpPr>
          <p:cNvPr id="13" name="右箭头 12"/>
          <p:cNvSpPr/>
          <p:nvPr/>
        </p:nvSpPr>
        <p:spPr>
          <a:xfrm>
            <a:off x="2771750" y="3717040"/>
            <a:ext cx="648090" cy="624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4" name="TextBox 13"/>
          <p:cNvSpPr txBox="1"/>
          <p:nvPr/>
        </p:nvSpPr>
        <p:spPr>
          <a:xfrm>
            <a:off x="3851900" y="2195062"/>
            <a:ext cx="1728240" cy="4385816"/>
          </a:xfrm>
          <a:prstGeom prst="rect">
            <a:avLst/>
          </a:prstGeom>
          <a:noFill/>
        </p:spPr>
        <p:txBody>
          <a:bodyPr wrap="square" rtlCol="0">
            <a:spAutoFit/>
          </a:bodyPr>
          <a:lstStyle/>
          <a:p>
            <a:pPr>
              <a:lnSpc>
                <a:spcPct val="150000"/>
              </a:lnSpc>
            </a:pPr>
            <a:r>
              <a:rPr lang="zh-CN" altLang="en-US" dirty="0" smtClean="0">
                <a:latin typeface="微软雅黑" pitchFamily="34" charset="-122"/>
                <a:ea typeface="微软雅黑" pitchFamily="34" charset="-122"/>
              </a:rPr>
              <a:t>传感器数据</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文本</a:t>
            </a:r>
            <a:endParaRPr lang="en-US" altLang="zh-CN" dirty="0" smtClean="0">
              <a:latin typeface="微软雅黑" pitchFamily="34" charset="-122"/>
              <a:ea typeface="微软雅黑" pitchFamily="34" charset="-122"/>
            </a:endParaRPr>
          </a:p>
          <a:p>
            <a:pPr>
              <a:lnSpc>
                <a:spcPct val="150000"/>
              </a:lnSpc>
            </a:pPr>
            <a:r>
              <a:rPr lang="en-US" altLang="zh-CN" dirty="0" smtClean="0">
                <a:latin typeface="微软雅黑" pitchFamily="34" charset="-122"/>
                <a:ea typeface="微软雅黑" pitchFamily="34" charset="-122"/>
              </a:rPr>
              <a:t>Web</a:t>
            </a:r>
            <a:r>
              <a:rPr lang="zh-CN" altLang="en-US" dirty="0" smtClean="0">
                <a:latin typeface="微软雅黑" pitchFamily="34" charset="-122"/>
                <a:ea typeface="微软雅黑" pitchFamily="34" charset="-122"/>
              </a:rPr>
              <a:t>页面</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图片</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音频</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视频</a:t>
            </a:r>
            <a:endParaRPr lang="en-US" altLang="zh-CN" dirty="0" smtClean="0">
              <a:latin typeface="微软雅黑" pitchFamily="34" charset="-122"/>
              <a:ea typeface="微软雅黑" pitchFamily="34" charset="-122"/>
            </a:endParaRPr>
          </a:p>
          <a:p>
            <a:pPr>
              <a:lnSpc>
                <a:spcPct val="150000"/>
              </a:lnSpc>
            </a:pPr>
            <a:r>
              <a:rPr lang="zh-CN" altLang="en-US" dirty="0">
                <a:latin typeface="微软雅黑" pitchFamily="34" charset="-122"/>
                <a:ea typeface="微软雅黑" pitchFamily="34" charset="-122"/>
              </a:rPr>
              <a:t>社交</a:t>
            </a:r>
            <a:r>
              <a:rPr lang="zh-CN" altLang="en-US" dirty="0" smtClean="0">
                <a:latin typeface="微软雅黑" pitchFamily="34" charset="-122"/>
                <a:ea typeface="微软雅黑" pitchFamily="34" charset="-122"/>
              </a:rPr>
              <a:t>网络数据</a:t>
            </a:r>
            <a:endParaRPr lang="en-US" altLang="zh-CN" dirty="0" smtClean="0">
              <a:latin typeface="微软雅黑" pitchFamily="34" charset="-122"/>
              <a:ea typeface="微软雅黑" pitchFamily="34" charset="-122"/>
            </a:endParaRPr>
          </a:p>
          <a:p>
            <a:pPr>
              <a:lnSpc>
                <a:spcPct val="150000"/>
              </a:lnSpc>
            </a:pPr>
            <a:r>
              <a:rPr lang="zh-CN" altLang="en-US" dirty="0" smtClean="0">
                <a:latin typeface="微软雅黑" pitchFamily="34" charset="-122"/>
                <a:ea typeface="微软雅黑" pitchFamily="34" charset="-122"/>
              </a:rPr>
              <a:t>地图</a:t>
            </a:r>
            <a:endParaRPr lang="en-US" altLang="zh-CN" dirty="0" smtClean="0">
              <a:latin typeface="微软雅黑" pitchFamily="34" charset="-122"/>
              <a:ea typeface="微软雅黑" pitchFamily="34" charset="-122"/>
            </a:endParaRPr>
          </a:p>
          <a:p>
            <a:pPr>
              <a:lnSpc>
                <a:spcPct val="150000"/>
              </a:lnSpc>
            </a:pPr>
            <a:r>
              <a:rPr lang="en-US" altLang="zh-CN" dirty="0" smtClean="0">
                <a:latin typeface="微软雅黑" pitchFamily="34" charset="-122"/>
                <a:ea typeface="微软雅黑" pitchFamily="34" charset="-122"/>
              </a:rPr>
              <a:t>….</a:t>
            </a:r>
          </a:p>
          <a:p>
            <a:endParaRPr lang="en-US" altLang="zh-CN" dirty="0" smtClean="0">
              <a:latin typeface="微软雅黑" pitchFamily="34" charset="-122"/>
              <a:ea typeface="微软雅黑" pitchFamily="34" charset="-122"/>
            </a:endParaRPr>
          </a:p>
          <a:p>
            <a:endParaRPr lang="zh-CN" altLang="en-US" dirty="0">
              <a:latin typeface="微软雅黑" pitchFamily="34" charset="-122"/>
              <a:ea typeface="微软雅黑" pitchFamily="34" charset="-122"/>
            </a:endParaRPr>
          </a:p>
        </p:txBody>
      </p:sp>
      <p:sp>
        <p:nvSpPr>
          <p:cNvPr id="16" name="右大括号 15"/>
          <p:cNvSpPr/>
          <p:nvPr/>
        </p:nvSpPr>
        <p:spPr>
          <a:xfrm>
            <a:off x="5652150" y="2492870"/>
            <a:ext cx="936130" cy="295241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grpSp>
        <p:nvGrpSpPr>
          <p:cNvPr id="21" name="组合 20"/>
          <p:cNvGrpSpPr/>
          <p:nvPr/>
        </p:nvGrpSpPr>
        <p:grpSpPr>
          <a:xfrm>
            <a:off x="7164360" y="1399078"/>
            <a:ext cx="1008140" cy="3312460"/>
            <a:chOff x="8172500" y="1556740"/>
            <a:chExt cx="1008140" cy="3312460"/>
          </a:xfrm>
        </p:grpSpPr>
        <p:sp>
          <p:nvSpPr>
            <p:cNvPr id="19" name="TextBox 18"/>
            <p:cNvSpPr txBox="1"/>
            <p:nvPr/>
          </p:nvSpPr>
          <p:spPr>
            <a:xfrm>
              <a:off x="8172500" y="1556740"/>
              <a:ext cx="936130" cy="523220"/>
            </a:xfrm>
            <a:prstGeom prst="rect">
              <a:avLst/>
            </a:prstGeom>
            <a:noFill/>
          </p:spPr>
          <p:txBody>
            <a:bodyPr wrap="square" rtlCol="0">
              <a:spAutoFit/>
            </a:bodyPr>
            <a:lstStyle/>
            <a:p>
              <a:r>
                <a:rPr lang="zh-CN" altLang="en-US" sz="2800" dirty="0" smtClean="0">
                  <a:latin typeface="微软雅黑" pitchFamily="34" charset="-122"/>
                  <a:ea typeface="微软雅黑" pitchFamily="34" charset="-122"/>
                </a:rPr>
                <a:t>应用</a:t>
              </a:r>
              <a:endParaRPr lang="zh-CN" altLang="en-US" sz="2800" dirty="0">
                <a:latin typeface="微软雅黑" pitchFamily="34" charset="-122"/>
                <a:ea typeface="微软雅黑" pitchFamily="34" charset="-122"/>
              </a:endParaRPr>
            </a:p>
          </p:txBody>
        </p:sp>
        <p:sp>
          <p:nvSpPr>
            <p:cNvPr id="17" name="TextBox 16"/>
            <p:cNvSpPr txBox="1"/>
            <p:nvPr/>
          </p:nvSpPr>
          <p:spPr>
            <a:xfrm>
              <a:off x="8172500" y="3299540"/>
              <a:ext cx="1008140" cy="1569660"/>
            </a:xfrm>
            <a:prstGeom prst="rect">
              <a:avLst/>
            </a:prstGeom>
            <a:noFill/>
          </p:spPr>
          <p:txBody>
            <a:bodyPr wrap="square" rtlCol="0">
              <a:spAutoFit/>
            </a:bodyPr>
            <a:lstStyle/>
            <a:p>
              <a:r>
                <a:rPr lang="zh-CN" altLang="en-US" sz="3200" dirty="0" smtClean="0">
                  <a:latin typeface="微软雅黑" pitchFamily="34" charset="-122"/>
                  <a:ea typeface="微软雅黑" pitchFamily="34" charset="-122"/>
                </a:rPr>
                <a:t> 人</a:t>
              </a:r>
              <a:endParaRPr lang="en-US" altLang="zh-CN" sz="3200" dirty="0" smtClean="0">
                <a:latin typeface="微软雅黑" pitchFamily="34" charset="-122"/>
                <a:ea typeface="微软雅黑" pitchFamily="34" charset="-122"/>
              </a:endParaRPr>
            </a:p>
            <a:p>
              <a:endParaRPr lang="en-US" altLang="zh-CN" sz="3200" dirty="0" smtClean="0">
                <a:latin typeface="微软雅黑" pitchFamily="34" charset="-122"/>
                <a:ea typeface="微软雅黑" pitchFamily="34" charset="-122"/>
              </a:endParaRPr>
            </a:p>
            <a:p>
              <a:r>
                <a:rPr lang="zh-CN" altLang="en-US" sz="3200" dirty="0">
                  <a:latin typeface="微软雅黑" pitchFamily="34" charset="-122"/>
                  <a:ea typeface="微软雅黑" pitchFamily="34" charset="-122"/>
                </a:rPr>
                <a:t>社会</a:t>
              </a:r>
            </a:p>
          </p:txBody>
        </p:sp>
      </p:grpSp>
      <p:grpSp>
        <p:nvGrpSpPr>
          <p:cNvPr id="22" name="组合 21"/>
          <p:cNvGrpSpPr/>
          <p:nvPr/>
        </p:nvGrpSpPr>
        <p:grpSpPr>
          <a:xfrm>
            <a:off x="6804310" y="1416940"/>
            <a:ext cx="2088290" cy="3979700"/>
            <a:chOff x="6660290" y="1445512"/>
            <a:chExt cx="2088290" cy="3979700"/>
          </a:xfrm>
        </p:grpSpPr>
        <p:sp>
          <p:nvSpPr>
            <p:cNvPr id="18" name="TextBox 17"/>
            <p:cNvSpPr txBox="1"/>
            <p:nvPr/>
          </p:nvSpPr>
          <p:spPr>
            <a:xfrm>
              <a:off x="6704578" y="1445512"/>
              <a:ext cx="1683952" cy="523220"/>
            </a:xfrm>
            <a:prstGeom prst="rect">
              <a:avLst/>
            </a:prstGeom>
            <a:noFill/>
          </p:spPr>
          <p:txBody>
            <a:bodyPr wrap="square" rtlCol="0">
              <a:spAutoFit/>
            </a:bodyPr>
            <a:lstStyle/>
            <a:p>
              <a:r>
                <a:rPr lang="zh-CN" altLang="en-US" sz="2800" dirty="0" smtClean="0">
                  <a:latin typeface="微软雅黑" pitchFamily="34" charset="-122"/>
                  <a:ea typeface="微软雅黑" pitchFamily="34" charset="-122"/>
                </a:rPr>
                <a:t>信息特征</a:t>
              </a:r>
              <a:endParaRPr lang="zh-CN" altLang="en-US" sz="2800" dirty="0">
                <a:latin typeface="微软雅黑" pitchFamily="34" charset="-122"/>
                <a:ea typeface="微软雅黑" pitchFamily="34" charset="-122"/>
              </a:endParaRPr>
            </a:p>
          </p:txBody>
        </p:sp>
        <p:sp>
          <p:nvSpPr>
            <p:cNvPr id="20" name="TextBox 19"/>
            <p:cNvSpPr txBox="1"/>
            <p:nvPr/>
          </p:nvSpPr>
          <p:spPr>
            <a:xfrm>
              <a:off x="6660290" y="2780910"/>
              <a:ext cx="2039473" cy="830997"/>
            </a:xfrm>
            <a:prstGeom prst="rect">
              <a:avLst/>
            </a:prstGeom>
            <a:noFill/>
          </p:spPr>
          <p:txBody>
            <a:bodyPr wrap="square" rtlCol="0">
              <a:spAutoFit/>
            </a:bodyPr>
            <a:lstStyle/>
            <a:p>
              <a:r>
                <a:rPr lang="zh-CN" altLang="en-US" sz="2400" dirty="0" smtClean="0">
                  <a:solidFill>
                    <a:srgbClr val="FF0000"/>
                  </a:solidFill>
                  <a:latin typeface="微软雅黑" pitchFamily="34" charset="-122"/>
                  <a:ea typeface="微软雅黑" pitchFamily="34" charset="-122"/>
                </a:rPr>
                <a:t>具有时空特征的信息</a:t>
              </a:r>
              <a:endParaRPr lang="zh-CN" altLang="en-US" sz="2400" dirty="0">
                <a:solidFill>
                  <a:srgbClr val="FF0000"/>
                </a:solidFill>
                <a:latin typeface="微软雅黑" pitchFamily="34" charset="-122"/>
                <a:ea typeface="微软雅黑" pitchFamily="34" charset="-122"/>
              </a:endParaRPr>
            </a:p>
          </p:txBody>
        </p:sp>
        <p:sp>
          <p:nvSpPr>
            <p:cNvPr id="23" name="TextBox 22"/>
            <p:cNvSpPr txBox="1"/>
            <p:nvPr/>
          </p:nvSpPr>
          <p:spPr>
            <a:xfrm>
              <a:off x="6709107" y="4224883"/>
              <a:ext cx="2039473" cy="1200329"/>
            </a:xfrm>
            <a:prstGeom prst="rect">
              <a:avLst/>
            </a:prstGeom>
            <a:noFill/>
          </p:spPr>
          <p:txBody>
            <a:bodyPr wrap="square" rtlCol="0">
              <a:spAutoFit/>
            </a:bodyPr>
            <a:lstStyle/>
            <a:p>
              <a:r>
                <a:rPr lang="en-US" altLang="zh-CN" sz="2400" dirty="0" smtClean="0">
                  <a:solidFill>
                    <a:srgbClr val="FF0000"/>
                  </a:solidFill>
                  <a:latin typeface="微软雅黑" pitchFamily="34" charset="-122"/>
                  <a:ea typeface="微软雅黑" pitchFamily="34" charset="-122"/>
                </a:rPr>
                <a:t>70%</a:t>
              </a:r>
              <a:r>
                <a:rPr lang="zh-CN" altLang="en-US" sz="2400" dirty="0" smtClean="0">
                  <a:solidFill>
                    <a:srgbClr val="FF0000"/>
                  </a:solidFill>
                  <a:latin typeface="微软雅黑" pitchFamily="34" charset="-122"/>
                  <a:ea typeface="微软雅黑" pitchFamily="34" charset="-122"/>
                </a:rPr>
                <a:t>的信息都与空间位置有关</a:t>
              </a:r>
              <a:endParaRPr lang="zh-CN" altLang="en-US" sz="2400" dirty="0">
                <a:solidFill>
                  <a:srgbClr val="FF0000"/>
                </a:solidFill>
                <a:latin typeface="微软雅黑" pitchFamily="34" charset="-122"/>
                <a:ea typeface="微软雅黑" pitchFamily="34" charset="-122"/>
              </a:endParaRPr>
            </a:p>
          </p:txBody>
        </p:sp>
      </p:grpSp>
      <p:sp>
        <p:nvSpPr>
          <p:cNvPr id="26" name="TextBox 25"/>
          <p:cNvSpPr txBox="1"/>
          <p:nvPr/>
        </p:nvSpPr>
        <p:spPr>
          <a:xfrm>
            <a:off x="5508130" y="1412720"/>
            <a:ext cx="936130" cy="523220"/>
          </a:xfrm>
          <a:prstGeom prst="rect">
            <a:avLst/>
          </a:prstGeom>
          <a:noFill/>
        </p:spPr>
        <p:txBody>
          <a:bodyPr wrap="square" rtlCol="0">
            <a:spAutoFit/>
          </a:bodyPr>
          <a:lstStyle/>
          <a:p>
            <a:r>
              <a:rPr lang="zh-CN" altLang="en-US" sz="2800" dirty="0" smtClean="0">
                <a:latin typeface="微软雅黑" pitchFamily="34" charset="-122"/>
                <a:ea typeface="微软雅黑" pitchFamily="34" charset="-122"/>
              </a:rPr>
              <a:t>搜索</a:t>
            </a:r>
            <a:endParaRPr lang="zh-CN" altLang="en-US" sz="2800" dirty="0">
              <a:latin typeface="微软雅黑" pitchFamily="34" charset="-122"/>
              <a:ea typeface="微软雅黑" pitchFamily="34" charset="-122"/>
            </a:endParaRPr>
          </a:p>
        </p:txBody>
      </p:sp>
      <p:sp>
        <p:nvSpPr>
          <p:cNvPr id="24" name="圆角矩形 23"/>
          <p:cNvSpPr/>
          <p:nvPr/>
        </p:nvSpPr>
        <p:spPr>
          <a:xfrm>
            <a:off x="611450" y="6047790"/>
            <a:ext cx="7921100" cy="63554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800" dirty="0" smtClean="0">
                <a:solidFill>
                  <a:srgbClr val="FFFFFF"/>
                </a:solidFill>
                <a:latin typeface="微软雅黑" pitchFamily="34" charset="-122"/>
                <a:ea typeface="微软雅黑" pitchFamily="34" charset="-122"/>
              </a:rPr>
              <a:t>基于地理信息</a:t>
            </a:r>
            <a:r>
              <a:rPr lang="zh-CN" altLang="en-US" sz="2800" dirty="0">
                <a:solidFill>
                  <a:srgbClr val="FFFFFF"/>
                </a:solidFill>
                <a:latin typeface="微软雅黑" pitchFamily="34" charset="-122"/>
                <a:ea typeface="微软雅黑" pitchFamily="34" charset="-122"/>
              </a:rPr>
              <a:t>的泛在搜索</a:t>
            </a:r>
            <a:r>
              <a:rPr lang="zh-CN" altLang="en-US" sz="2800" dirty="0" smtClean="0">
                <a:solidFill>
                  <a:srgbClr val="FFFFFF"/>
                </a:solidFill>
                <a:latin typeface="微软雅黑" pitchFamily="34" charset="-122"/>
                <a:ea typeface="微软雅黑" pitchFamily="34" charset="-122"/>
              </a:rPr>
              <a:t>是信息搜索的重要</a:t>
            </a:r>
            <a:r>
              <a:rPr lang="zh-CN" altLang="en-US" sz="2800" dirty="0">
                <a:solidFill>
                  <a:srgbClr val="FFFFFF"/>
                </a:solidFill>
                <a:latin typeface="微软雅黑" pitchFamily="34" charset="-122"/>
                <a:ea typeface="微软雅黑" pitchFamily="34" charset="-122"/>
              </a:rPr>
              <a:t>组成</a:t>
            </a:r>
          </a:p>
        </p:txBody>
      </p:sp>
    </p:spTree>
    <p:extLst>
      <p:ext uri="{BB962C8B-B14F-4D97-AF65-F5344CB8AC3E}">
        <p14:creationId xmlns:p14="http://schemas.microsoft.com/office/powerpoint/2010/main" val="911973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latin typeface="微软雅黑" pitchFamily="34" charset="-122"/>
                <a:ea typeface="微软雅黑" pitchFamily="34" charset="-122"/>
              </a:rPr>
              <a:t>一、研究背景</a:t>
            </a:r>
            <a:endParaRPr lang="zh-CN" altLang="en-US" dirty="0">
              <a:latin typeface="微软雅黑" pitchFamily="34" charset="-122"/>
              <a:ea typeface="微软雅黑" pitchFamily="34" charset="-122"/>
            </a:endParaRPr>
          </a:p>
        </p:txBody>
      </p:sp>
      <p:sp>
        <p:nvSpPr>
          <p:cNvPr id="2" name="TextBox 1"/>
          <p:cNvSpPr txBox="1"/>
          <p:nvPr/>
        </p:nvSpPr>
        <p:spPr>
          <a:xfrm>
            <a:off x="467430" y="930732"/>
            <a:ext cx="4968690" cy="553998"/>
          </a:xfrm>
          <a:prstGeom prst="rect">
            <a:avLst/>
          </a:prstGeom>
          <a:noFill/>
        </p:spPr>
        <p:txBody>
          <a:bodyPr wrap="square" rtlCol="0">
            <a:spAutoFit/>
          </a:bodyPr>
          <a:lstStyle/>
          <a:p>
            <a:r>
              <a:rPr lang="zh-CN" altLang="en-US" sz="3000" b="1" dirty="0" smtClean="0">
                <a:latin typeface="微软雅黑" pitchFamily="34" charset="-122"/>
                <a:ea typeface="微软雅黑" pitchFamily="34" charset="-122"/>
              </a:rPr>
              <a:t>位置服务（</a:t>
            </a:r>
            <a:r>
              <a:rPr lang="en-US" altLang="zh-CN" sz="3000" b="1" dirty="0" smtClean="0">
                <a:latin typeface="微软雅黑" pitchFamily="34" charset="-122"/>
                <a:ea typeface="微软雅黑" pitchFamily="34" charset="-122"/>
              </a:rPr>
              <a:t>LBS</a:t>
            </a:r>
            <a:r>
              <a:rPr lang="zh-CN" altLang="en-US" sz="3000" b="1" dirty="0" smtClean="0">
                <a:latin typeface="微软雅黑" pitchFamily="34" charset="-122"/>
                <a:ea typeface="微软雅黑" pitchFamily="34" charset="-122"/>
              </a:rPr>
              <a:t>）</a:t>
            </a:r>
            <a:endParaRPr lang="zh-CN" altLang="en-US" sz="3000" b="1" dirty="0">
              <a:latin typeface="微软雅黑" pitchFamily="34" charset="-122"/>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456" y="1628751"/>
            <a:ext cx="3940514" cy="2088036"/>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456" y="3834135"/>
            <a:ext cx="3940514" cy="2041347"/>
          </a:xfrm>
          <a:prstGeom prst="rect">
            <a:avLst/>
          </a:prstGeom>
        </p:spPr>
      </p:pic>
      <p:sp>
        <p:nvSpPr>
          <p:cNvPr id="6144" name="TextBox 6143"/>
          <p:cNvSpPr txBox="1"/>
          <p:nvPr/>
        </p:nvSpPr>
        <p:spPr>
          <a:xfrm>
            <a:off x="4967420" y="1548894"/>
            <a:ext cx="2556990" cy="2400657"/>
          </a:xfrm>
          <a:prstGeom prst="rect">
            <a:avLst/>
          </a:prstGeom>
          <a:noFill/>
        </p:spPr>
        <p:txBody>
          <a:bodyPr wrap="square" rtlCol="0">
            <a:spAutoFit/>
          </a:bodyPr>
          <a:lstStyle/>
          <a:p>
            <a:pPr marL="342900" indent="-342900">
              <a:lnSpc>
                <a:spcPct val="125000"/>
              </a:lnSpc>
              <a:buFont typeface="Wingdings" pitchFamily="2" charset="2"/>
              <a:buChar char="Ø"/>
            </a:pPr>
            <a:r>
              <a:rPr lang="zh-CN" altLang="en-US" sz="2400" dirty="0" smtClean="0">
                <a:latin typeface="微软雅黑" pitchFamily="34" charset="-122"/>
                <a:ea typeface="微软雅黑" pitchFamily="34" charset="-122"/>
              </a:rPr>
              <a:t>定位</a:t>
            </a:r>
            <a:endParaRPr lang="en-US" altLang="zh-CN" sz="2400" dirty="0" smtClean="0">
              <a:latin typeface="微软雅黑" pitchFamily="34" charset="-122"/>
              <a:ea typeface="微软雅黑" pitchFamily="34" charset="-122"/>
            </a:endParaRPr>
          </a:p>
          <a:p>
            <a:pPr marL="342900" indent="-342900">
              <a:lnSpc>
                <a:spcPct val="125000"/>
              </a:lnSpc>
              <a:buFont typeface="Wingdings" pitchFamily="2" charset="2"/>
              <a:buChar char="Ø"/>
            </a:pPr>
            <a:r>
              <a:rPr lang="zh-CN" altLang="en-US" sz="2400" dirty="0" smtClean="0">
                <a:latin typeface="微软雅黑" pitchFamily="34" charset="-122"/>
                <a:ea typeface="微软雅黑" pitchFamily="34" charset="-122"/>
              </a:rPr>
              <a:t>导航</a:t>
            </a:r>
            <a:endParaRPr lang="en-US" altLang="zh-CN" sz="2400" dirty="0" smtClean="0">
              <a:latin typeface="微软雅黑" pitchFamily="34" charset="-122"/>
              <a:ea typeface="微软雅黑" pitchFamily="34" charset="-122"/>
            </a:endParaRPr>
          </a:p>
          <a:p>
            <a:pPr marL="342900" indent="-342900">
              <a:lnSpc>
                <a:spcPct val="125000"/>
              </a:lnSpc>
              <a:buFont typeface="Wingdings" pitchFamily="2" charset="2"/>
              <a:buChar char="Ø"/>
            </a:pPr>
            <a:r>
              <a:rPr lang="zh-CN" altLang="en-US" sz="2400" dirty="0" smtClean="0">
                <a:latin typeface="微软雅黑" pitchFamily="34" charset="-122"/>
                <a:ea typeface="微软雅黑" pitchFamily="34" charset="-122"/>
              </a:rPr>
              <a:t>查询</a:t>
            </a:r>
            <a:endParaRPr lang="en-US" altLang="zh-CN" sz="2400" dirty="0" smtClean="0">
              <a:latin typeface="微软雅黑" pitchFamily="34" charset="-122"/>
              <a:ea typeface="微软雅黑" pitchFamily="34" charset="-122"/>
            </a:endParaRPr>
          </a:p>
          <a:p>
            <a:pPr marL="342900" indent="-342900">
              <a:lnSpc>
                <a:spcPct val="125000"/>
              </a:lnSpc>
              <a:buFont typeface="Wingdings" pitchFamily="2" charset="2"/>
              <a:buChar char="Ø"/>
            </a:pPr>
            <a:r>
              <a:rPr lang="zh-CN" altLang="en-US" sz="2400" dirty="0" smtClean="0">
                <a:latin typeface="微软雅黑" pitchFamily="34" charset="-122"/>
                <a:ea typeface="微软雅黑" pitchFamily="34" charset="-122"/>
              </a:rPr>
              <a:t>识别</a:t>
            </a:r>
            <a:endParaRPr lang="en-US" altLang="zh-CN" sz="2400" dirty="0" smtClean="0">
              <a:latin typeface="微软雅黑" pitchFamily="34" charset="-122"/>
              <a:ea typeface="微软雅黑" pitchFamily="34" charset="-122"/>
            </a:endParaRPr>
          </a:p>
          <a:p>
            <a:pPr marL="342900" indent="-342900">
              <a:lnSpc>
                <a:spcPct val="125000"/>
              </a:lnSpc>
              <a:buFont typeface="Wingdings" pitchFamily="2" charset="2"/>
              <a:buChar char="Ø"/>
            </a:pPr>
            <a:r>
              <a:rPr lang="zh-CN" altLang="en-US" sz="2400" dirty="0">
                <a:latin typeface="微软雅黑" pitchFamily="34" charset="-122"/>
                <a:ea typeface="微软雅黑" pitchFamily="34" charset="-122"/>
              </a:rPr>
              <a:t>事件检查</a:t>
            </a:r>
          </a:p>
        </p:txBody>
      </p:sp>
      <p:sp>
        <p:nvSpPr>
          <p:cNvPr id="34" name="TextBox 33"/>
          <p:cNvSpPr txBox="1"/>
          <p:nvPr/>
        </p:nvSpPr>
        <p:spPr>
          <a:xfrm>
            <a:off x="4572000" y="4293120"/>
            <a:ext cx="4464620" cy="1477328"/>
          </a:xfrm>
          <a:prstGeom prst="rect">
            <a:avLst/>
          </a:prstGeom>
          <a:noFill/>
        </p:spPr>
        <p:txBody>
          <a:bodyPr wrap="square" rtlCol="0">
            <a:spAutoFit/>
          </a:bodyPr>
          <a:lstStyle/>
          <a:p>
            <a:pPr marL="342900" indent="-342900">
              <a:lnSpc>
                <a:spcPct val="125000"/>
              </a:lnSpc>
              <a:buFont typeface="Wingdings" pitchFamily="2" charset="2"/>
              <a:buChar char="ü"/>
            </a:pPr>
            <a:r>
              <a:rPr lang="en-US" altLang="zh-CN" sz="2400" dirty="0" smtClean="0">
                <a:latin typeface="微软雅黑" pitchFamily="34" charset="-122"/>
                <a:ea typeface="微软雅黑" pitchFamily="34" charset="-122"/>
              </a:rPr>
              <a:t>2012</a:t>
            </a:r>
            <a:r>
              <a:rPr lang="zh-CN" altLang="en-US" sz="2400" dirty="0" smtClean="0">
                <a:latin typeface="微软雅黑" pitchFamily="34" charset="-122"/>
                <a:ea typeface="微软雅黑" pitchFamily="34" charset="-122"/>
              </a:rPr>
              <a:t>年</a:t>
            </a:r>
            <a:r>
              <a:rPr lang="en-US" altLang="zh-CN" sz="2400" dirty="0" smtClean="0">
                <a:latin typeface="微软雅黑" pitchFamily="34" charset="-122"/>
                <a:ea typeface="微软雅黑" pitchFamily="34" charset="-122"/>
              </a:rPr>
              <a:t>LBS</a:t>
            </a:r>
            <a:r>
              <a:rPr lang="zh-CN" altLang="en-US" sz="2400" dirty="0" smtClean="0">
                <a:latin typeface="微软雅黑" pitchFamily="34" charset="-122"/>
                <a:ea typeface="微软雅黑" pitchFamily="34" charset="-122"/>
              </a:rPr>
              <a:t>用户达到</a:t>
            </a:r>
            <a:r>
              <a:rPr lang="en-US" altLang="zh-CN" sz="2400" dirty="0">
                <a:latin typeface="微软雅黑" pitchFamily="34" charset="-122"/>
                <a:ea typeface="微软雅黑" pitchFamily="34" charset="-122"/>
              </a:rPr>
              <a:t>5.26</a:t>
            </a:r>
            <a:r>
              <a:rPr lang="zh-CN" altLang="en-US" sz="2400" dirty="0" smtClean="0">
                <a:latin typeface="微软雅黑" pitchFamily="34" charset="-122"/>
                <a:ea typeface="微软雅黑" pitchFamily="34" charset="-122"/>
              </a:rPr>
              <a:t>亿</a:t>
            </a:r>
            <a:endParaRPr lang="en-US" altLang="zh-CN" sz="2400" dirty="0" smtClean="0">
              <a:latin typeface="微软雅黑" pitchFamily="34" charset="-122"/>
              <a:ea typeface="微软雅黑" pitchFamily="34" charset="-122"/>
            </a:endParaRPr>
          </a:p>
          <a:p>
            <a:pPr marL="342900" indent="-342900">
              <a:lnSpc>
                <a:spcPct val="125000"/>
              </a:lnSpc>
              <a:buFont typeface="Wingdings" pitchFamily="2" charset="2"/>
              <a:buChar char="ü"/>
            </a:pPr>
            <a:r>
              <a:rPr lang="en-US" altLang="zh-CN" sz="2400" dirty="0" smtClean="0">
                <a:latin typeface="微软雅黑" pitchFamily="34" charset="-122"/>
                <a:ea typeface="微软雅黑" pitchFamily="34" charset="-122"/>
              </a:rPr>
              <a:t>2013</a:t>
            </a:r>
            <a:r>
              <a:rPr lang="zh-CN" altLang="en-US" sz="2400" dirty="0" smtClean="0">
                <a:latin typeface="微软雅黑" pitchFamily="34" charset="-122"/>
                <a:ea typeface="微软雅黑" pitchFamily="34" charset="-122"/>
              </a:rPr>
              <a:t>年我国</a:t>
            </a:r>
            <a:r>
              <a:rPr lang="en-US" altLang="zh-CN" sz="2400" dirty="0" smtClean="0">
                <a:latin typeface="微软雅黑" pitchFamily="34" charset="-122"/>
                <a:ea typeface="微软雅黑" pitchFamily="34" charset="-122"/>
              </a:rPr>
              <a:t>LBS</a:t>
            </a:r>
            <a:r>
              <a:rPr lang="zh-CN" altLang="zh-CN" sz="2400" dirty="0">
                <a:latin typeface="微软雅黑" pitchFamily="34" charset="-122"/>
                <a:ea typeface="微软雅黑" pitchFamily="34" charset="-122"/>
              </a:rPr>
              <a:t>产值超</a:t>
            </a:r>
            <a:r>
              <a:rPr lang="en-US" altLang="zh-CN" sz="2400" dirty="0">
                <a:latin typeface="微软雅黑" pitchFamily="34" charset="-122"/>
                <a:ea typeface="微软雅黑" pitchFamily="34" charset="-122"/>
              </a:rPr>
              <a:t>1040</a:t>
            </a:r>
            <a:r>
              <a:rPr lang="zh-CN" altLang="zh-CN" sz="2400" dirty="0">
                <a:latin typeface="微软雅黑" pitchFamily="34" charset="-122"/>
                <a:ea typeface="微软雅黑" pitchFamily="34" charset="-122"/>
              </a:rPr>
              <a:t>亿元</a:t>
            </a:r>
            <a:endParaRPr lang="zh-CN" altLang="en-US" sz="2400" dirty="0">
              <a:latin typeface="微软雅黑" pitchFamily="34" charset="-122"/>
              <a:ea typeface="微软雅黑" pitchFamily="34" charset="-122"/>
            </a:endParaRPr>
          </a:p>
        </p:txBody>
      </p:sp>
      <p:sp>
        <p:nvSpPr>
          <p:cNvPr id="35" name="圆角矩形 34"/>
          <p:cNvSpPr/>
          <p:nvPr/>
        </p:nvSpPr>
        <p:spPr>
          <a:xfrm>
            <a:off x="1058466" y="6051040"/>
            <a:ext cx="7114034" cy="63554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2800" dirty="0" smtClean="0">
                <a:solidFill>
                  <a:srgbClr val="FFFFFF"/>
                </a:solidFill>
                <a:latin typeface="微软雅黑" pitchFamily="34" charset="-122"/>
                <a:ea typeface="微软雅黑" pitchFamily="34" charset="-122"/>
              </a:rPr>
              <a:t>LBS</a:t>
            </a:r>
            <a:r>
              <a:rPr lang="zh-CN" altLang="en-US" sz="2800" dirty="0" smtClean="0">
                <a:solidFill>
                  <a:srgbClr val="FFFFFF"/>
                </a:solidFill>
                <a:latin typeface="微软雅黑" pitchFamily="34" charset="-122"/>
                <a:ea typeface="微软雅黑" pitchFamily="34" charset="-122"/>
              </a:rPr>
              <a:t>拓展了地理信息搜索的应用</a:t>
            </a:r>
            <a:endParaRPr lang="zh-CN" altLang="en-US" sz="2800" dirty="0">
              <a:solidFill>
                <a:srgbClr val="FFFFFF"/>
              </a:solidFill>
              <a:latin typeface="微软雅黑" pitchFamily="34" charset="-122"/>
              <a:ea typeface="微软雅黑" pitchFamily="34" charset="-122"/>
            </a:endParaRPr>
          </a:p>
        </p:txBody>
      </p:sp>
    </p:spTree>
    <p:extLst>
      <p:ext uri="{BB962C8B-B14F-4D97-AF65-F5344CB8AC3E}">
        <p14:creationId xmlns:p14="http://schemas.microsoft.com/office/powerpoint/2010/main" val="8577034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latin typeface="微软雅黑" pitchFamily="34" charset="-122"/>
                <a:ea typeface="微软雅黑" pitchFamily="34" charset="-122"/>
              </a:rPr>
              <a:t>一、研究背景</a:t>
            </a:r>
            <a:endParaRPr lang="zh-CN" altLang="en-US" dirty="0">
              <a:latin typeface="微软雅黑" pitchFamily="34" charset="-122"/>
              <a:ea typeface="微软雅黑" pitchFamily="34" charset="-122"/>
            </a:endParaRPr>
          </a:p>
        </p:txBody>
      </p:sp>
      <p:sp>
        <p:nvSpPr>
          <p:cNvPr id="2" name="TextBox 1"/>
          <p:cNvSpPr txBox="1"/>
          <p:nvPr/>
        </p:nvSpPr>
        <p:spPr>
          <a:xfrm>
            <a:off x="467430" y="930732"/>
            <a:ext cx="4968690" cy="553998"/>
          </a:xfrm>
          <a:prstGeom prst="rect">
            <a:avLst/>
          </a:prstGeom>
          <a:noFill/>
        </p:spPr>
        <p:txBody>
          <a:bodyPr wrap="square" rtlCol="0">
            <a:spAutoFit/>
          </a:bodyPr>
          <a:lstStyle/>
          <a:p>
            <a:r>
              <a:rPr lang="zh-CN" altLang="en-US" sz="3000" b="1" dirty="0" smtClean="0">
                <a:latin typeface="微软雅黑" pitchFamily="34" charset="-122"/>
                <a:ea typeface="微软雅黑" pitchFamily="34" charset="-122"/>
              </a:rPr>
              <a:t>泛在地理信息本质特征</a:t>
            </a:r>
            <a:endParaRPr lang="zh-CN" altLang="en-US" sz="3000" b="1" dirty="0">
              <a:latin typeface="微软雅黑" pitchFamily="34" charset="-122"/>
              <a:ea typeface="微软雅黑" pitchFamily="34" charset="-122"/>
            </a:endParaRPr>
          </a:p>
        </p:txBody>
      </p:sp>
      <p:grpSp>
        <p:nvGrpSpPr>
          <p:cNvPr id="4" name="组合 3"/>
          <p:cNvGrpSpPr/>
          <p:nvPr/>
        </p:nvGrpSpPr>
        <p:grpSpPr>
          <a:xfrm>
            <a:off x="1511575" y="1628750"/>
            <a:ext cx="4788665" cy="1554276"/>
            <a:chOff x="1511575" y="1700760"/>
            <a:chExt cx="4788665" cy="1554276"/>
          </a:xfrm>
        </p:grpSpPr>
        <p:sp>
          <p:nvSpPr>
            <p:cNvPr id="3" name="TextBox 2"/>
            <p:cNvSpPr txBox="1"/>
            <p:nvPr/>
          </p:nvSpPr>
          <p:spPr>
            <a:xfrm>
              <a:off x="1511575" y="1700760"/>
              <a:ext cx="2880400" cy="523220"/>
            </a:xfrm>
            <a:prstGeom prst="rect">
              <a:avLst/>
            </a:prstGeom>
            <a:noFill/>
          </p:spPr>
          <p:txBody>
            <a:bodyPr wrap="square" rtlCol="0">
              <a:spAutoFit/>
            </a:bodyPr>
            <a:lstStyle/>
            <a:p>
              <a:r>
                <a:rPr lang="zh-CN" altLang="en-US" sz="2800" dirty="0" smtClean="0">
                  <a:latin typeface="微软雅黑" pitchFamily="34" charset="-122"/>
                  <a:ea typeface="微软雅黑" pitchFamily="34" charset="-122"/>
                </a:rPr>
                <a:t>时态特征：</a:t>
              </a:r>
              <a:endParaRPr lang="zh-CN" altLang="en-US" sz="2800" dirty="0">
                <a:latin typeface="微软雅黑" pitchFamily="34" charset="-122"/>
                <a:ea typeface="微软雅黑" pitchFamily="34" charset="-122"/>
              </a:endParaRPr>
            </a:p>
          </p:txBody>
        </p:sp>
        <p:sp>
          <p:nvSpPr>
            <p:cNvPr id="25" name="TextBox 24"/>
            <p:cNvSpPr txBox="1"/>
            <p:nvPr/>
          </p:nvSpPr>
          <p:spPr>
            <a:xfrm>
              <a:off x="2339690" y="2257915"/>
              <a:ext cx="3960550" cy="430887"/>
            </a:xfrm>
            <a:prstGeom prst="rect">
              <a:avLst/>
            </a:prstGeom>
            <a:noFill/>
          </p:spPr>
          <p:txBody>
            <a:bodyPr wrap="square" rtlCol="0">
              <a:spAutoFit/>
            </a:bodyPr>
            <a:lstStyle/>
            <a:p>
              <a:r>
                <a:rPr lang="zh-CN" altLang="en-US" sz="2200" dirty="0" smtClean="0">
                  <a:solidFill>
                    <a:srgbClr val="FF0000"/>
                  </a:solidFill>
                  <a:latin typeface="微软雅黑" pitchFamily="34" charset="-122"/>
                  <a:ea typeface="微软雅黑" pitchFamily="34" charset="-122"/>
                </a:rPr>
                <a:t>时间点、时间序列、时间区间</a:t>
              </a:r>
              <a:endParaRPr lang="zh-CN" altLang="en-US" sz="2200" dirty="0">
                <a:solidFill>
                  <a:srgbClr val="FF0000"/>
                </a:solidFill>
                <a:latin typeface="微软雅黑" pitchFamily="34" charset="-122"/>
                <a:ea typeface="微软雅黑" pitchFamily="34" charset="-122"/>
              </a:endParaRPr>
            </a:p>
          </p:txBody>
        </p:sp>
        <p:sp>
          <p:nvSpPr>
            <p:cNvPr id="27" name="TextBox 26"/>
            <p:cNvSpPr txBox="1"/>
            <p:nvPr/>
          </p:nvSpPr>
          <p:spPr>
            <a:xfrm>
              <a:off x="2339690" y="2824149"/>
              <a:ext cx="3960550" cy="430887"/>
            </a:xfrm>
            <a:prstGeom prst="rect">
              <a:avLst/>
            </a:prstGeom>
            <a:noFill/>
          </p:spPr>
          <p:txBody>
            <a:bodyPr wrap="square" rtlCol="0">
              <a:spAutoFit/>
            </a:bodyPr>
            <a:lstStyle/>
            <a:p>
              <a:r>
                <a:rPr lang="zh-CN" altLang="en-US" sz="2200" dirty="0" smtClean="0">
                  <a:solidFill>
                    <a:srgbClr val="FF0000"/>
                  </a:solidFill>
                  <a:latin typeface="微软雅黑" pitchFamily="34" charset="-122"/>
                  <a:ea typeface="微软雅黑" pitchFamily="34" charset="-122"/>
                </a:rPr>
                <a:t>同时、前、后、交叠</a:t>
              </a:r>
              <a:endParaRPr lang="zh-CN" altLang="en-US" sz="2200" dirty="0">
                <a:solidFill>
                  <a:srgbClr val="FF0000"/>
                </a:solidFill>
                <a:latin typeface="微软雅黑" pitchFamily="34" charset="-122"/>
                <a:ea typeface="微软雅黑" pitchFamily="34" charset="-122"/>
              </a:endParaRPr>
            </a:p>
          </p:txBody>
        </p:sp>
      </p:grpSp>
      <p:grpSp>
        <p:nvGrpSpPr>
          <p:cNvPr id="5" name="组合 4"/>
          <p:cNvGrpSpPr/>
          <p:nvPr/>
        </p:nvGrpSpPr>
        <p:grpSpPr>
          <a:xfrm>
            <a:off x="1619590" y="3337840"/>
            <a:ext cx="4752660" cy="1603370"/>
            <a:chOff x="1619590" y="3409850"/>
            <a:chExt cx="4752660" cy="1603370"/>
          </a:xfrm>
        </p:grpSpPr>
        <p:sp>
          <p:nvSpPr>
            <p:cNvPr id="24" name="TextBox 23"/>
            <p:cNvSpPr txBox="1"/>
            <p:nvPr/>
          </p:nvSpPr>
          <p:spPr>
            <a:xfrm>
              <a:off x="1619590" y="3409850"/>
              <a:ext cx="2880400" cy="523220"/>
            </a:xfrm>
            <a:prstGeom prst="rect">
              <a:avLst/>
            </a:prstGeom>
            <a:noFill/>
          </p:spPr>
          <p:txBody>
            <a:bodyPr wrap="square" rtlCol="0">
              <a:spAutoFit/>
            </a:bodyPr>
            <a:lstStyle/>
            <a:p>
              <a:r>
                <a:rPr lang="zh-CN" altLang="en-US" sz="2800" dirty="0" smtClean="0">
                  <a:latin typeface="微软雅黑" pitchFamily="34" charset="-122"/>
                  <a:ea typeface="微软雅黑" pitchFamily="34" charset="-122"/>
                </a:rPr>
                <a:t>空间特征：</a:t>
              </a:r>
              <a:endParaRPr lang="zh-CN" altLang="en-US" sz="2800" dirty="0">
                <a:latin typeface="微软雅黑" pitchFamily="34" charset="-122"/>
                <a:ea typeface="微软雅黑" pitchFamily="34" charset="-122"/>
              </a:endParaRPr>
            </a:p>
          </p:txBody>
        </p:sp>
        <p:sp>
          <p:nvSpPr>
            <p:cNvPr id="28" name="TextBox 27"/>
            <p:cNvSpPr txBox="1"/>
            <p:nvPr/>
          </p:nvSpPr>
          <p:spPr>
            <a:xfrm>
              <a:off x="2411700" y="4005080"/>
              <a:ext cx="3960550" cy="430887"/>
            </a:xfrm>
            <a:prstGeom prst="rect">
              <a:avLst/>
            </a:prstGeom>
            <a:noFill/>
          </p:spPr>
          <p:txBody>
            <a:bodyPr wrap="square" rtlCol="0">
              <a:spAutoFit/>
            </a:bodyPr>
            <a:lstStyle/>
            <a:p>
              <a:r>
                <a:rPr lang="zh-CN" altLang="en-US" sz="2200" dirty="0" smtClean="0">
                  <a:solidFill>
                    <a:srgbClr val="FF0000"/>
                  </a:solidFill>
                  <a:latin typeface="微软雅黑" pitchFamily="34" charset="-122"/>
                  <a:ea typeface="微软雅黑" pitchFamily="34" charset="-122"/>
                </a:rPr>
                <a:t>空间位置、空间范围</a:t>
              </a:r>
              <a:endParaRPr lang="zh-CN" altLang="en-US" sz="2200" dirty="0">
                <a:solidFill>
                  <a:srgbClr val="FF0000"/>
                </a:solidFill>
                <a:latin typeface="微软雅黑" pitchFamily="34" charset="-122"/>
                <a:ea typeface="微软雅黑" pitchFamily="34" charset="-122"/>
              </a:endParaRPr>
            </a:p>
          </p:txBody>
        </p:sp>
        <p:sp>
          <p:nvSpPr>
            <p:cNvPr id="29" name="TextBox 28"/>
            <p:cNvSpPr txBox="1"/>
            <p:nvPr/>
          </p:nvSpPr>
          <p:spPr>
            <a:xfrm>
              <a:off x="2411700" y="4582333"/>
              <a:ext cx="3960550" cy="430887"/>
            </a:xfrm>
            <a:prstGeom prst="rect">
              <a:avLst/>
            </a:prstGeom>
            <a:noFill/>
          </p:spPr>
          <p:txBody>
            <a:bodyPr wrap="square" rtlCol="0">
              <a:spAutoFit/>
            </a:bodyPr>
            <a:lstStyle/>
            <a:p>
              <a:r>
                <a:rPr lang="zh-CN" altLang="en-US" sz="2200" dirty="0" smtClean="0">
                  <a:solidFill>
                    <a:srgbClr val="FF0000"/>
                  </a:solidFill>
                  <a:latin typeface="微软雅黑" pitchFamily="34" charset="-122"/>
                  <a:ea typeface="微软雅黑" pitchFamily="34" charset="-122"/>
                </a:rPr>
                <a:t>空间关系</a:t>
              </a:r>
              <a:r>
                <a:rPr lang="en-US" altLang="zh-CN" sz="2200" dirty="0">
                  <a:solidFill>
                    <a:srgbClr val="FF0000"/>
                  </a:solidFill>
                  <a:latin typeface="微软雅黑" pitchFamily="34" charset="-122"/>
                  <a:ea typeface="微软雅黑" pitchFamily="34" charset="-122"/>
                </a:rPr>
                <a:t> </a:t>
              </a:r>
              <a:r>
                <a:rPr lang="zh-CN" altLang="en-US" sz="2200" dirty="0">
                  <a:solidFill>
                    <a:srgbClr val="FF0000"/>
                  </a:solidFill>
                  <a:latin typeface="微软雅黑" pitchFamily="34" charset="-122"/>
                  <a:ea typeface="微软雅黑" pitchFamily="34" charset="-122"/>
                </a:rPr>
                <a:t>（</a:t>
              </a:r>
              <a:r>
                <a:rPr lang="zh-CN" altLang="en-US" sz="2200" dirty="0" smtClean="0">
                  <a:solidFill>
                    <a:srgbClr val="FF0000"/>
                  </a:solidFill>
                  <a:latin typeface="微软雅黑" pitchFamily="34" charset="-122"/>
                  <a:ea typeface="微软雅黑" pitchFamily="34" charset="-122"/>
                </a:rPr>
                <a:t>距离、方向、拓扑）</a:t>
              </a:r>
              <a:endParaRPr lang="en-US" altLang="zh-CN" sz="2200" dirty="0" smtClean="0">
                <a:solidFill>
                  <a:srgbClr val="FF0000"/>
                </a:solidFill>
                <a:latin typeface="微软雅黑" pitchFamily="34" charset="-122"/>
                <a:ea typeface="微软雅黑" pitchFamily="34" charset="-122"/>
              </a:endParaRPr>
            </a:p>
          </p:txBody>
        </p:sp>
      </p:grpSp>
      <p:grpSp>
        <p:nvGrpSpPr>
          <p:cNvPr id="13" name="组合 12"/>
          <p:cNvGrpSpPr/>
          <p:nvPr/>
        </p:nvGrpSpPr>
        <p:grpSpPr>
          <a:xfrm>
            <a:off x="1619590" y="4994070"/>
            <a:ext cx="4752660" cy="1603370"/>
            <a:chOff x="1619590" y="3409850"/>
            <a:chExt cx="4752660" cy="1603370"/>
          </a:xfrm>
        </p:grpSpPr>
        <p:sp>
          <p:nvSpPr>
            <p:cNvPr id="14" name="TextBox 13"/>
            <p:cNvSpPr txBox="1"/>
            <p:nvPr/>
          </p:nvSpPr>
          <p:spPr>
            <a:xfrm>
              <a:off x="1619590" y="3409850"/>
              <a:ext cx="2880400" cy="523220"/>
            </a:xfrm>
            <a:prstGeom prst="rect">
              <a:avLst/>
            </a:prstGeom>
            <a:noFill/>
          </p:spPr>
          <p:txBody>
            <a:bodyPr wrap="square" rtlCol="0">
              <a:spAutoFit/>
            </a:bodyPr>
            <a:lstStyle/>
            <a:p>
              <a:r>
                <a:rPr lang="zh-CN" altLang="en-US" sz="2800" dirty="0" smtClean="0">
                  <a:latin typeface="微软雅黑" pitchFamily="34" charset="-122"/>
                  <a:ea typeface="微软雅黑" pitchFamily="34" charset="-122"/>
                </a:rPr>
                <a:t>时空关联：</a:t>
              </a:r>
              <a:endParaRPr lang="zh-CN" altLang="en-US" sz="2800" dirty="0">
                <a:latin typeface="微软雅黑" pitchFamily="34" charset="-122"/>
                <a:ea typeface="微软雅黑" pitchFamily="34" charset="-122"/>
              </a:endParaRPr>
            </a:p>
          </p:txBody>
        </p:sp>
        <p:sp>
          <p:nvSpPr>
            <p:cNvPr id="15" name="TextBox 14"/>
            <p:cNvSpPr txBox="1"/>
            <p:nvPr/>
          </p:nvSpPr>
          <p:spPr>
            <a:xfrm>
              <a:off x="2411700" y="4005080"/>
              <a:ext cx="3960550" cy="430887"/>
            </a:xfrm>
            <a:prstGeom prst="rect">
              <a:avLst/>
            </a:prstGeom>
            <a:noFill/>
          </p:spPr>
          <p:txBody>
            <a:bodyPr wrap="square" rtlCol="0">
              <a:spAutoFit/>
            </a:bodyPr>
            <a:lstStyle/>
            <a:p>
              <a:r>
                <a:rPr lang="zh-CN" altLang="en-US" sz="2200" dirty="0" smtClean="0">
                  <a:solidFill>
                    <a:srgbClr val="FF0000"/>
                  </a:solidFill>
                  <a:latin typeface="微软雅黑" pitchFamily="34" charset="-122"/>
                  <a:ea typeface="微软雅黑" pitchFamily="34" charset="-122"/>
                </a:rPr>
                <a:t>时间关联、空间关联</a:t>
              </a:r>
              <a:endParaRPr lang="zh-CN" altLang="en-US" sz="2200" dirty="0">
                <a:solidFill>
                  <a:srgbClr val="FF0000"/>
                </a:solidFill>
                <a:latin typeface="微软雅黑" pitchFamily="34" charset="-122"/>
                <a:ea typeface="微软雅黑" pitchFamily="34" charset="-122"/>
              </a:endParaRPr>
            </a:p>
          </p:txBody>
        </p:sp>
        <p:sp>
          <p:nvSpPr>
            <p:cNvPr id="16" name="TextBox 15"/>
            <p:cNvSpPr txBox="1"/>
            <p:nvPr/>
          </p:nvSpPr>
          <p:spPr>
            <a:xfrm>
              <a:off x="2411700" y="4582333"/>
              <a:ext cx="3960550" cy="430887"/>
            </a:xfrm>
            <a:prstGeom prst="rect">
              <a:avLst/>
            </a:prstGeom>
            <a:noFill/>
          </p:spPr>
          <p:txBody>
            <a:bodyPr wrap="square" rtlCol="0">
              <a:spAutoFit/>
            </a:bodyPr>
            <a:lstStyle/>
            <a:p>
              <a:r>
                <a:rPr lang="zh-CN" altLang="en-US" sz="2200" dirty="0" smtClean="0">
                  <a:solidFill>
                    <a:srgbClr val="FF0000"/>
                  </a:solidFill>
                  <a:latin typeface="微软雅黑" pitchFamily="34" charset="-122"/>
                  <a:ea typeface="微软雅黑" pitchFamily="34" charset="-122"/>
                </a:rPr>
                <a:t>语义关联（实体、事件）</a:t>
              </a:r>
              <a:endParaRPr lang="en-US" altLang="zh-CN" sz="2200" dirty="0" smtClean="0">
                <a:solidFill>
                  <a:srgbClr val="FF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819227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50825" y="115888"/>
            <a:ext cx="8642350" cy="688975"/>
          </a:xfrm>
        </p:spPr>
        <p:txBody>
          <a:bodyPr/>
          <a:lstStyle/>
          <a:p>
            <a:r>
              <a:rPr lang="zh-CN" altLang="en-US" dirty="0" smtClean="0">
                <a:latin typeface="微软雅黑" pitchFamily="34" charset="-122"/>
                <a:ea typeface="微软雅黑" pitchFamily="34" charset="-122"/>
              </a:rPr>
              <a:t>一、研究背景</a:t>
            </a:r>
            <a:endParaRPr lang="zh-CN" altLang="en-US" dirty="0">
              <a:latin typeface="微软雅黑" pitchFamily="34" charset="-122"/>
              <a:ea typeface="微软雅黑" pitchFamily="34" charset="-122"/>
            </a:endParaRPr>
          </a:p>
        </p:txBody>
      </p:sp>
      <p:sp>
        <p:nvSpPr>
          <p:cNvPr id="11" name="圆角矩形 10"/>
          <p:cNvSpPr/>
          <p:nvPr/>
        </p:nvSpPr>
        <p:spPr bwMode="auto">
          <a:xfrm>
            <a:off x="539440" y="1268700"/>
            <a:ext cx="2256040" cy="4320600"/>
          </a:xfrm>
          <a:prstGeom prst="roundRect">
            <a:avLst/>
          </a:prstGeom>
          <a:gradFill rotWithShape="1">
            <a:gsLst>
              <a:gs pos="0">
                <a:srgbClr val="FF9929">
                  <a:tint val="62000"/>
                  <a:satMod val="180000"/>
                </a:srgbClr>
              </a:gs>
              <a:gs pos="65000">
                <a:srgbClr val="FF9929">
                  <a:tint val="32000"/>
                  <a:satMod val="250000"/>
                </a:srgbClr>
              </a:gs>
              <a:gs pos="100000">
                <a:srgbClr val="FF9929">
                  <a:tint val="23000"/>
                  <a:satMod val="300000"/>
                </a:srgbClr>
              </a:gs>
            </a:gsLst>
            <a:lin ang="16200000" scaled="0"/>
          </a:gradFill>
          <a:ln w="9525" cap="flat" cmpd="sng" algn="ctr">
            <a:solidFill>
              <a:srgbClr val="FF9929"/>
            </a:solidFill>
            <a:prstDash val="solid"/>
            <a:headEnd type="none" w="med" len="med"/>
            <a:tailEnd type="none" w="med" len="med"/>
          </a:ln>
          <a:effectLst>
            <a:outerShdw blurRad="50800" dist="38100" dir="5400000" rotWithShape="0">
              <a:srgbClr val="000000">
                <a:alpha val="35000"/>
              </a:srgbClr>
            </a:outerShdw>
          </a:effectLst>
        </p:spPr>
        <p:txBody>
          <a:bodyPr lIns="91436" tIns="45718" rIns="91436" bIns="45718" anchor="ctr"/>
          <a:lstStyle/>
          <a:p>
            <a:pPr marR="0" lvl="0" algn="ctr" defTabSz="914400" eaLnBrk="1" fontAlgn="auto" latinLnBrk="0" hangingPunct="1">
              <a:lnSpc>
                <a:spcPct val="150000"/>
              </a:lnSpc>
              <a:spcBef>
                <a:spcPts val="0"/>
              </a:spcBef>
              <a:spcAft>
                <a:spcPts val="0"/>
              </a:spcAft>
              <a:buClrTx/>
              <a:buSzTx/>
              <a:tabLst/>
              <a:defRPr/>
            </a:pPr>
            <a:r>
              <a:rPr lang="zh-CN" altLang="en-US" sz="2000" b="1" kern="0" dirty="0" smtClean="0">
                <a:solidFill>
                  <a:srgbClr val="000000"/>
                </a:solidFill>
                <a:latin typeface="微软雅黑" pitchFamily="34" charset="-122"/>
                <a:ea typeface="微软雅黑" pitchFamily="34" charset="-122"/>
              </a:rPr>
              <a:t>传感器数据</a:t>
            </a:r>
            <a:endParaRPr kumimoji="0" lang="en-US" altLang="zh-CN" sz="200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a:p>
            <a:pPr marR="0" lvl="0" algn="ctr" defTabSz="914400" eaLnBrk="1" fontAlgn="auto" latinLnBrk="0" hangingPunct="1">
              <a:lnSpc>
                <a:spcPct val="150000"/>
              </a:lnSpc>
              <a:spcBef>
                <a:spcPts val="0"/>
              </a:spcBef>
              <a:spcAft>
                <a:spcPts val="0"/>
              </a:spcAft>
              <a:buClrTx/>
              <a:buSzTx/>
              <a:tabLst/>
              <a:defRPr/>
            </a:pPr>
            <a:r>
              <a:rPr lang="en-US" altLang="zh-CN" sz="2000" b="1" kern="0" noProof="0" dirty="0" smtClean="0">
                <a:solidFill>
                  <a:srgbClr val="000000"/>
                </a:solidFill>
                <a:latin typeface="微软雅黑" pitchFamily="34" charset="-122"/>
                <a:ea typeface="微软雅黑" pitchFamily="34" charset="-122"/>
              </a:rPr>
              <a:t>Web</a:t>
            </a:r>
            <a:r>
              <a:rPr lang="zh-CN" altLang="en-US" sz="2000" b="1" kern="0" noProof="0" dirty="0" smtClean="0">
                <a:solidFill>
                  <a:srgbClr val="000000"/>
                </a:solidFill>
                <a:latin typeface="微软雅黑" pitchFamily="34" charset="-122"/>
                <a:ea typeface="微软雅黑" pitchFamily="34" charset="-122"/>
              </a:rPr>
              <a:t>数据</a:t>
            </a:r>
            <a:endParaRPr kumimoji="0" lang="en-US" altLang="zh-CN" sz="200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a:p>
            <a:pPr marR="0" lvl="0" algn="ctr" defTabSz="914400" eaLnBrk="1" fontAlgn="auto" latinLnBrk="0" hangingPunct="1">
              <a:lnSpc>
                <a:spcPct val="150000"/>
              </a:lnSpc>
              <a:spcBef>
                <a:spcPts val="0"/>
              </a:spcBef>
              <a:spcAft>
                <a:spcPts val="0"/>
              </a:spcAft>
              <a:buClrTx/>
              <a:buSzTx/>
              <a:tabLst/>
              <a:defRPr/>
            </a:pPr>
            <a:r>
              <a:rPr lang="zh-CN" altLang="en-US" sz="2000" b="1" kern="0" noProof="0" dirty="0">
                <a:solidFill>
                  <a:srgbClr val="000000"/>
                </a:solidFill>
                <a:latin typeface="微软雅黑" pitchFamily="34" charset="-122"/>
                <a:ea typeface="微软雅黑" pitchFamily="34" charset="-122"/>
              </a:rPr>
              <a:t>文本</a:t>
            </a:r>
            <a:endParaRPr kumimoji="0" lang="en-US" altLang="zh-CN" sz="200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a:p>
            <a:pPr marR="0" lvl="0" algn="ctr" defTabSz="914400" eaLnBrk="1" fontAlgn="auto" latinLnBrk="0" hangingPunct="1">
              <a:lnSpc>
                <a:spcPct val="150000"/>
              </a:lnSpc>
              <a:spcBef>
                <a:spcPts val="0"/>
              </a:spcBef>
              <a:spcAft>
                <a:spcPts val="0"/>
              </a:spcAft>
              <a:buClrTx/>
              <a:buSzTx/>
              <a:tabLst/>
              <a:defRPr/>
            </a:pPr>
            <a:r>
              <a:rPr lang="zh-CN" altLang="en-US" sz="2000" b="1" kern="0" noProof="0" dirty="0">
                <a:solidFill>
                  <a:srgbClr val="000000"/>
                </a:solidFill>
                <a:latin typeface="微软雅黑" pitchFamily="34" charset="-122"/>
                <a:ea typeface="微软雅黑" pitchFamily="34" charset="-122"/>
              </a:rPr>
              <a:t>图片</a:t>
            </a:r>
            <a:endParaRPr kumimoji="0" lang="en-US" altLang="zh-CN" sz="200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a:p>
            <a:pPr marR="0" lvl="0" algn="ctr" defTabSz="914400" eaLnBrk="1" fontAlgn="auto" latinLnBrk="0" hangingPunct="1">
              <a:lnSpc>
                <a:spcPct val="150000"/>
              </a:lnSpc>
              <a:spcBef>
                <a:spcPts val="0"/>
              </a:spcBef>
              <a:spcAft>
                <a:spcPts val="0"/>
              </a:spcAft>
              <a:buClrTx/>
              <a:buSzTx/>
              <a:tabLst/>
              <a:defRPr/>
            </a:pPr>
            <a:r>
              <a:rPr lang="zh-CN" altLang="en-US" sz="2000" b="1" kern="0" noProof="0" dirty="0" smtClean="0">
                <a:solidFill>
                  <a:srgbClr val="000000"/>
                </a:solidFill>
                <a:latin typeface="微软雅黑" pitchFamily="34" charset="-122"/>
                <a:ea typeface="微软雅黑" pitchFamily="34" charset="-122"/>
              </a:rPr>
              <a:t>音频</a:t>
            </a:r>
            <a:endParaRPr lang="en-US" altLang="zh-CN" sz="2000" b="1" kern="0" noProof="0" dirty="0" smtClean="0">
              <a:solidFill>
                <a:srgbClr val="000000"/>
              </a:solidFill>
              <a:latin typeface="微软雅黑" pitchFamily="34" charset="-122"/>
              <a:ea typeface="微软雅黑" pitchFamily="34" charset="-122"/>
            </a:endParaRPr>
          </a:p>
          <a:p>
            <a:pPr marR="0" lvl="0" algn="ctr" defTabSz="914400" eaLnBrk="1" fontAlgn="auto" latinLnBrk="0" hangingPunct="1">
              <a:lnSpc>
                <a:spcPct val="150000"/>
              </a:lnSpc>
              <a:spcBef>
                <a:spcPts val="0"/>
              </a:spcBef>
              <a:spcAft>
                <a:spcPts val="0"/>
              </a:spcAft>
              <a:buClrTx/>
              <a:buSzTx/>
              <a:tabLst/>
              <a:defRPr/>
            </a:pPr>
            <a:r>
              <a:rPr kumimoji="0" lang="zh-CN" altLang="en-US" sz="2000" b="1" i="0" u="none" strike="noStrike" kern="0" cap="none" spc="0" normalizeH="0" baseline="0" dirty="0" smtClean="0">
                <a:ln>
                  <a:noFill/>
                </a:ln>
                <a:solidFill>
                  <a:srgbClr val="000000"/>
                </a:solidFill>
                <a:effectLst/>
                <a:uLnTx/>
                <a:uFillTx/>
                <a:latin typeface="微软雅黑" pitchFamily="34" charset="-122"/>
                <a:ea typeface="微软雅黑" pitchFamily="34" charset="-122"/>
              </a:rPr>
              <a:t>视频</a:t>
            </a:r>
            <a:endParaRPr kumimoji="0" lang="en-US" altLang="zh-CN" sz="2000" b="1" i="0" u="none" strike="noStrike" kern="0" cap="none" spc="0" normalizeH="0" baseline="0" dirty="0" smtClean="0">
              <a:ln>
                <a:noFill/>
              </a:ln>
              <a:solidFill>
                <a:srgbClr val="000000"/>
              </a:solidFill>
              <a:effectLst/>
              <a:uLnTx/>
              <a:uFillTx/>
              <a:latin typeface="微软雅黑" pitchFamily="34" charset="-122"/>
              <a:ea typeface="微软雅黑" pitchFamily="34" charset="-122"/>
            </a:endParaRPr>
          </a:p>
          <a:p>
            <a:pPr marR="0" lvl="0" algn="ctr" defTabSz="914400" eaLnBrk="1" fontAlgn="auto" latinLnBrk="0" hangingPunct="1">
              <a:lnSpc>
                <a:spcPct val="150000"/>
              </a:lnSpc>
              <a:spcBef>
                <a:spcPts val="0"/>
              </a:spcBef>
              <a:spcAft>
                <a:spcPts val="0"/>
              </a:spcAft>
              <a:buClrTx/>
              <a:buSzTx/>
              <a:tabLst/>
              <a:defRPr/>
            </a:pPr>
            <a:r>
              <a:rPr lang="zh-CN" altLang="en-US" sz="2000" b="1" kern="0" noProof="0" dirty="0" smtClean="0">
                <a:solidFill>
                  <a:srgbClr val="000000"/>
                </a:solidFill>
                <a:latin typeface="微软雅黑" pitchFamily="34" charset="-122"/>
                <a:ea typeface="微软雅黑" pitchFamily="34" charset="-122"/>
              </a:rPr>
              <a:t>社交网络数据</a:t>
            </a:r>
            <a:endParaRPr lang="en-US" altLang="zh-CN" sz="2000" b="1" kern="0" noProof="0" dirty="0" smtClean="0">
              <a:solidFill>
                <a:srgbClr val="000000"/>
              </a:solidFill>
              <a:latin typeface="微软雅黑" pitchFamily="34" charset="-122"/>
              <a:ea typeface="微软雅黑" pitchFamily="34" charset="-122"/>
            </a:endParaRPr>
          </a:p>
          <a:p>
            <a:pPr marR="0" lvl="0" algn="ctr" defTabSz="914400" eaLnBrk="1" fontAlgn="auto" latinLnBrk="0" hangingPunct="1">
              <a:lnSpc>
                <a:spcPct val="150000"/>
              </a:lnSpc>
              <a:spcBef>
                <a:spcPts val="0"/>
              </a:spcBef>
              <a:spcAft>
                <a:spcPts val="0"/>
              </a:spcAft>
              <a:buClrTx/>
              <a:buSzTx/>
              <a:tabLst/>
              <a:defRPr/>
            </a:pPr>
            <a:r>
              <a:rPr kumimoji="0" lang="zh-CN" altLang="en-US" sz="2000" b="1" i="0" u="none" strike="noStrike" kern="0" cap="none" spc="0" normalizeH="0" baseline="0" dirty="0" smtClean="0">
                <a:ln>
                  <a:noFill/>
                </a:ln>
                <a:solidFill>
                  <a:srgbClr val="000000"/>
                </a:solidFill>
                <a:effectLst/>
                <a:uLnTx/>
                <a:uFillTx/>
                <a:latin typeface="微软雅黑" pitchFamily="34" charset="-122"/>
                <a:ea typeface="微软雅黑" pitchFamily="34" charset="-122"/>
              </a:rPr>
              <a:t>地图</a:t>
            </a:r>
            <a:endParaRPr kumimoji="0" lang="en-US" altLang="zh-CN" sz="2000" b="1" i="0" u="none" strike="noStrike" kern="0" cap="none" spc="0" normalizeH="0" baseline="0" dirty="0" smtClean="0">
              <a:ln>
                <a:noFill/>
              </a:ln>
              <a:solidFill>
                <a:srgbClr val="000000"/>
              </a:solidFill>
              <a:effectLst/>
              <a:uLnTx/>
              <a:uFillTx/>
              <a:latin typeface="微软雅黑" pitchFamily="34" charset="-122"/>
              <a:ea typeface="微软雅黑" pitchFamily="34" charset="-122"/>
            </a:endParaRPr>
          </a:p>
          <a:p>
            <a:pPr marR="0" lvl="0" algn="ctr" defTabSz="914400" eaLnBrk="1" fontAlgn="auto" latinLnBrk="0" hangingPunct="1">
              <a:lnSpc>
                <a:spcPct val="150000"/>
              </a:lnSpc>
              <a:spcBef>
                <a:spcPts val="0"/>
              </a:spcBef>
              <a:spcAft>
                <a:spcPts val="0"/>
              </a:spcAft>
              <a:buClrTx/>
              <a:buSzTx/>
              <a:tabLst/>
              <a:defRPr/>
            </a:pPr>
            <a:r>
              <a:rPr lang="en-US" altLang="zh-CN" sz="2000" b="1" kern="0" noProof="0" dirty="0" smtClean="0">
                <a:solidFill>
                  <a:srgbClr val="000000"/>
                </a:solidFill>
                <a:latin typeface="微软雅黑" pitchFamily="34" charset="-122"/>
                <a:ea typeface="微软雅黑" pitchFamily="34" charset="-122"/>
              </a:rPr>
              <a:t>…</a:t>
            </a:r>
            <a:endParaRPr kumimoji="0" lang="en-US" altLang="zh-CN" sz="2000" b="1"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12" name="右箭头 11"/>
          <p:cNvSpPr/>
          <p:nvPr/>
        </p:nvSpPr>
        <p:spPr bwMode="auto">
          <a:xfrm>
            <a:off x="2867490" y="3026635"/>
            <a:ext cx="720080" cy="462990"/>
          </a:xfrm>
          <a:prstGeom prst="rightArrow">
            <a:avLst/>
          </a:prstGeom>
          <a:gradFill rotWithShape="1">
            <a:gsLst>
              <a:gs pos="0">
                <a:srgbClr val="3497AE">
                  <a:shade val="15000"/>
                  <a:satMod val="180000"/>
                </a:srgbClr>
              </a:gs>
              <a:gs pos="50000">
                <a:srgbClr val="3497AE">
                  <a:shade val="45000"/>
                  <a:satMod val="170000"/>
                </a:srgbClr>
              </a:gs>
              <a:gs pos="70000">
                <a:srgbClr val="3497AE">
                  <a:tint val="99000"/>
                  <a:shade val="65000"/>
                  <a:satMod val="155000"/>
                </a:srgbClr>
              </a:gs>
              <a:gs pos="100000">
                <a:srgbClr val="3497AE">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lIns="91436" tIns="45718" rIns="91436" bIns="45718" anchor="ct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itchFamily="34" charset="-122"/>
              <a:ea typeface="微软雅黑" pitchFamily="34" charset="-122"/>
            </a:endParaRPr>
          </a:p>
        </p:txBody>
      </p:sp>
      <p:sp>
        <p:nvSpPr>
          <p:cNvPr id="13" name="右箭头 12"/>
          <p:cNvSpPr/>
          <p:nvPr/>
        </p:nvSpPr>
        <p:spPr bwMode="auto">
          <a:xfrm>
            <a:off x="6323970" y="3037010"/>
            <a:ext cx="720080" cy="462990"/>
          </a:xfrm>
          <a:prstGeom prst="rightArrow">
            <a:avLst/>
          </a:prstGeom>
          <a:gradFill rotWithShape="1">
            <a:gsLst>
              <a:gs pos="0">
                <a:srgbClr val="3497AE">
                  <a:shade val="15000"/>
                  <a:satMod val="180000"/>
                </a:srgbClr>
              </a:gs>
              <a:gs pos="50000">
                <a:srgbClr val="3497AE">
                  <a:shade val="45000"/>
                  <a:satMod val="170000"/>
                </a:srgbClr>
              </a:gs>
              <a:gs pos="70000">
                <a:srgbClr val="3497AE">
                  <a:tint val="99000"/>
                  <a:shade val="65000"/>
                  <a:satMod val="155000"/>
                </a:srgbClr>
              </a:gs>
              <a:gs pos="100000">
                <a:srgbClr val="3497AE">
                  <a:tint val="95500"/>
                  <a:shade val="100000"/>
                  <a:satMod val="155000"/>
                </a:srgbClr>
              </a:gs>
            </a:gsLst>
            <a:lin ang="16200000" scaled="0"/>
          </a:gradFill>
          <a:ln>
            <a:noFill/>
            <a:headEnd type="none" w="med" len="med"/>
            <a:tailEnd type="none" w="med" len="med"/>
          </a:ln>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rgbClr val="3497AE">
                <a:satMod val="300000"/>
              </a:srgbClr>
            </a:contourClr>
          </a:sp3d>
        </p:spPr>
        <p:txBody>
          <a:bodyPr lIns="91436" tIns="45718" rIns="91436" bIns="45718" anchor="ctr"/>
          <a:lstStyle/>
          <a:p>
            <a:pPr marL="0" marR="0" lvl="0" indent="0" algn="ctr" defTabSz="914099"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itchFamily="34" charset="-122"/>
              <a:ea typeface="微软雅黑" pitchFamily="34" charset="-122"/>
            </a:endParaRPr>
          </a:p>
        </p:txBody>
      </p:sp>
      <p:graphicFrame>
        <p:nvGraphicFramePr>
          <p:cNvPr id="16" name="图示 15"/>
          <p:cNvGraphicFramePr/>
          <p:nvPr>
            <p:extLst>
              <p:ext uri="{D42A27DB-BD31-4B8C-83A1-F6EECF244321}">
                <p14:modId xmlns:p14="http://schemas.microsoft.com/office/powerpoint/2010/main" val="357953384"/>
              </p:ext>
            </p:extLst>
          </p:nvPr>
        </p:nvGraphicFramePr>
        <p:xfrm>
          <a:off x="3491850" y="1889940"/>
          <a:ext cx="2592360" cy="2736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7236370" y="2924930"/>
            <a:ext cx="1440200" cy="830997"/>
          </a:xfrm>
          <a:prstGeom prst="rect">
            <a:avLst/>
          </a:prstGeom>
          <a:noFill/>
        </p:spPr>
        <p:txBody>
          <a:bodyPr wrap="square" rtlCol="0">
            <a:spAutoFit/>
          </a:bodyPr>
          <a:lstStyle/>
          <a:p>
            <a:r>
              <a:rPr lang="zh-CN" altLang="en-US" sz="2400" b="1" dirty="0" smtClean="0">
                <a:latin typeface="微软雅黑" pitchFamily="34" charset="-122"/>
                <a:ea typeface="微软雅黑" pitchFamily="34" charset="-122"/>
              </a:rPr>
              <a:t>泛在地理信息搜索</a:t>
            </a:r>
            <a:endParaRPr lang="zh-CN" altLang="en-US" sz="2400" b="1" dirty="0">
              <a:latin typeface="微软雅黑" pitchFamily="34" charset="-122"/>
              <a:ea typeface="微软雅黑" pitchFamily="34" charset="-122"/>
            </a:endParaRPr>
          </a:p>
        </p:txBody>
      </p:sp>
    </p:spTree>
    <p:extLst>
      <p:ext uri="{BB962C8B-B14F-4D97-AF65-F5344CB8AC3E}">
        <p14:creationId xmlns:p14="http://schemas.microsoft.com/office/powerpoint/2010/main" val="385876893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smtClean="0">
                <a:latin typeface="微软雅黑" pitchFamily="34" charset="-122"/>
                <a:ea typeface="微软雅黑" pitchFamily="34" charset="-122"/>
              </a:rPr>
              <a:t>一、研究背景</a:t>
            </a:r>
            <a:endParaRPr lang="zh-CN" altLang="en-US" dirty="0">
              <a:latin typeface="微软雅黑" pitchFamily="34" charset="-122"/>
              <a:ea typeface="微软雅黑" pitchFamily="34" charset="-122"/>
            </a:endParaRPr>
          </a:p>
        </p:txBody>
      </p:sp>
      <p:sp>
        <p:nvSpPr>
          <p:cNvPr id="2" name="TextBox 1"/>
          <p:cNvSpPr txBox="1"/>
          <p:nvPr/>
        </p:nvSpPr>
        <p:spPr>
          <a:xfrm>
            <a:off x="467430" y="930732"/>
            <a:ext cx="3384470" cy="553998"/>
          </a:xfrm>
          <a:prstGeom prst="rect">
            <a:avLst/>
          </a:prstGeom>
          <a:noFill/>
        </p:spPr>
        <p:txBody>
          <a:bodyPr wrap="square" rtlCol="0">
            <a:spAutoFit/>
          </a:bodyPr>
          <a:lstStyle/>
          <a:p>
            <a:r>
              <a:rPr lang="zh-CN" altLang="en-US" sz="3000" b="1" dirty="0">
                <a:latin typeface="微软雅黑" pitchFamily="34" charset="-122"/>
                <a:ea typeface="微软雅黑" pitchFamily="34" charset="-122"/>
              </a:rPr>
              <a:t>地理</a:t>
            </a:r>
            <a:r>
              <a:rPr lang="zh-CN" altLang="en-US" sz="3000" b="1" dirty="0" smtClean="0">
                <a:latin typeface="微软雅黑" pitchFamily="34" charset="-122"/>
                <a:ea typeface="微软雅黑" pitchFamily="34" charset="-122"/>
              </a:rPr>
              <a:t>信息搜索演变</a:t>
            </a:r>
            <a:endParaRPr lang="zh-CN" altLang="en-US" sz="3000" b="1" dirty="0">
              <a:latin typeface="微软雅黑" pitchFamily="34" charset="-122"/>
              <a:ea typeface="微软雅黑" pitchFamily="34" charset="-122"/>
            </a:endParaRPr>
          </a:p>
        </p:txBody>
      </p:sp>
      <p:sp>
        <p:nvSpPr>
          <p:cNvPr id="3" name="TextBox 2"/>
          <p:cNvSpPr txBox="1"/>
          <p:nvPr/>
        </p:nvSpPr>
        <p:spPr>
          <a:xfrm>
            <a:off x="4454762" y="980660"/>
            <a:ext cx="2925627" cy="523220"/>
          </a:xfrm>
          <a:prstGeom prst="rect">
            <a:avLst/>
          </a:prstGeom>
          <a:noFill/>
        </p:spPr>
        <p:txBody>
          <a:bodyPr wrap="square" rtlCol="0">
            <a:spAutoFit/>
          </a:bodyPr>
          <a:lstStyle/>
          <a:p>
            <a:r>
              <a:rPr lang="zh-CN" altLang="en-US" sz="2800" b="1" dirty="0" smtClean="0">
                <a:solidFill>
                  <a:srgbClr val="FF0000"/>
                </a:solidFill>
                <a:latin typeface="微软雅黑" pitchFamily="34" charset="-122"/>
                <a:ea typeface="微软雅黑" pitchFamily="34" charset="-122"/>
              </a:rPr>
              <a:t>传统搜索</a:t>
            </a:r>
            <a:r>
              <a:rPr lang="zh-CN" altLang="en-US" sz="2800" b="1" dirty="0">
                <a:solidFill>
                  <a:srgbClr val="FF0000"/>
                </a:solidFill>
                <a:latin typeface="微软雅黑" pitchFamily="34" charset="-122"/>
                <a:ea typeface="微软雅黑" pitchFamily="34" charset="-122"/>
              </a:rPr>
              <a:t>方式</a:t>
            </a:r>
          </a:p>
        </p:txBody>
      </p:sp>
      <p:graphicFrame>
        <p:nvGraphicFramePr>
          <p:cNvPr id="7" name="表格 6"/>
          <p:cNvGraphicFramePr>
            <a:graphicFrameLocks noGrp="1"/>
          </p:cNvGraphicFramePr>
          <p:nvPr>
            <p:extLst>
              <p:ext uri="{D42A27DB-BD31-4B8C-83A1-F6EECF244321}">
                <p14:modId xmlns:p14="http://schemas.microsoft.com/office/powerpoint/2010/main" val="3664241902"/>
              </p:ext>
            </p:extLst>
          </p:nvPr>
        </p:nvGraphicFramePr>
        <p:xfrm>
          <a:off x="179390" y="1844780"/>
          <a:ext cx="8785219" cy="4538615"/>
        </p:xfrm>
        <a:graphic>
          <a:graphicData uri="http://schemas.openxmlformats.org/drawingml/2006/table">
            <a:tbl>
              <a:tblPr firstRow="1" bandRow="1">
                <a:tableStyleId>{21E4AEA4-8DFA-4A89-87EB-49C32662AFE0}</a:tableStyleId>
              </a:tblPr>
              <a:tblGrid>
                <a:gridCol w="1549616"/>
                <a:gridCol w="1452001"/>
                <a:gridCol w="1174963"/>
                <a:gridCol w="1368190"/>
                <a:gridCol w="1584220"/>
                <a:gridCol w="1656229"/>
              </a:tblGrid>
              <a:tr h="622051">
                <a:tc>
                  <a:txBody>
                    <a:bodyPr/>
                    <a:lstStyle/>
                    <a:p>
                      <a:pPr algn="ctr"/>
                      <a:r>
                        <a:rPr lang="zh-CN" altLang="en-US" sz="2200" dirty="0" smtClean="0">
                          <a:latin typeface="微软雅黑" pitchFamily="34" charset="-122"/>
                          <a:ea typeface="微软雅黑" pitchFamily="34" charset="-122"/>
                        </a:rPr>
                        <a:t>类型</a:t>
                      </a:r>
                      <a:endParaRPr lang="zh-CN" altLang="en-US" sz="2200" dirty="0">
                        <a:latin typeface="微软雅黑" pitchFamily="34" charset="-122"/>
                        <a:ea typeface="微软雅黑" pitchFamily="34" charset="-122"/>
                      </a:endParaRPr>
                    </a:p>
                  </a:txBody>
                  <a:tcPr anchor="ctr"/>
                </a:tc>
                <a:tc>
                  <a:txBody>
                    <a:bodyPr/>
                    <a:lstStyle/>
                    <a:p>
                      <a:pPr algn="ctr"/>
                      <a:r>
                        <a:rPr lang="zh-CN" altLang="en-US" sz="2200" dirty="0" smtClean="0">
                          <a:latin typeface="微软雅黑" pitchFamily="34" charset="-122"/>
                          <a:ea typeface="微软雅黑" pitchFamily="34" charset="-122"/>
                        </a:rPr>
                        <a:t>输入</a:t>
                      </a:r>
                      <a:endParaRPr lang="zh-CN" altLang="en-US" sz="2200" dirty="0">
                        <a:latin typeface="微软雅黑" pitchFamily="34" charset="-122"/>
                        <a:ea typeface="微软雅黑" pitchFamily="34" charset="-122"/>
                      </a:endParaRPr>
                    </a:p>
                  </a:txBody>
                  <a:tcPr anchor="ctr"/>
                </a:tc>
                <a:tc>
                  <a:txBody>
                    <a:bodyPr/>
                    <a:lstStyle/>
                    <a:p>
                      <a:pPr algn="ctr"/>
                      <a:r>
                        <a:rPr lang="zh-CN" altLang="en-US" sz="2200" dirty="0" smtClean="0">
                          <a:latin typeface="微软雅黑" pitchFamily="34" charset="-122"/>
                          <a:ea typeface="微软雅黑" pitchFamily="34" charset="-122"/>
                        </a:rPr>
                        <a:t>输出</a:t>
                      </a:r>
                      <a:endParaRPr lang="zh-CN" altLang="en-US" sz="2200" dirty="0">
                        <a:latin typeface="微软雅黑" pitchFamily="34" charset="-122"/>
                        <a:ea typeface="微软雅黑" pitchFamily="34" charset="-122"/>
                      </a:endParaRPr>
                    </a:p>
                  </a:txBody>
                  <a:tcPr anchor="ctr"/>
                </a:tc>
                <a:tc>
                  <a:txBody>
                    <a:bodyPr/>
                    <a:lstStyle/>
                    <a:p>
                      <a:pPr algn="ctr"/>
                      <a:r>
                        <a:rPr lang="zh-CN" altLang="en-US" sz="2200" dirty="0" smtClean="0">
                          <a:latin typeface="微软雅黑" pitchFamily="34" charset="-122"/>
                          <a:ea typeface="微软雅黑" pitchFamily="34" charset="-122"/>
                        </a:rPr>
                        <a:t>实现技术</a:t>
                      </a:r>
                      <a:endParaRPr lang="zh-CN" altLang="en-US" sz="2200" dirty="0">
                        <a:latin typeface="微软雅黑" pitchFamily="34" charset="-122"/>
                        <a:ea typeface="微软雅黑" pitchFamily="34" charset="-122"/>
                      </a:endParaRPr>
                    </a:p>
                  </a:txBody>
                  <a:tcPr anchor="ctr"/>
                </a:tc>
                <a:tc>
                  <a:txBody>
                    <a:bodyPr/>
                    <a:lstStyle/>
                    <a:p>
                      <a:pPr algn="ctr"/>
                      <a:r>
                        <a:rPr lang="zh-CN" altLang="en-US" sz="2200" dirty="0" smtClean="0">
                          <a:latin typeface="微软雅黑" pitchFamily="34" charset="-122"/>
                          <a:ea typeface="微软雅黑" pitchFamily="34" charset="-122"/>
                        </a:rPr>
                        <a:t>数据</a:t>
                      </a:r>
                      <a:endParaRPr lang="zh-CN" altLang="en-US" sz="2200" dirty="0">
                        <a:latin typeface="微软雅黑" pitchFamily="34" charset="-122"/>
                        <a:ea typeface="微软雅黑" pitchFamily="34" charset="-122"/>
                      </a:endParaRPr>
                    </a:p>
                  </a:txBody>
                  <a:tcPr anchor="ctr"/>
                </a:tc>
                <a:tc>
                  <a:txBody>
                    <a:bodyPr/>
                    <a:lstStyle/>
                    <a:p>
                      <a:pPr algn="ctr"/>
                      <a:r>
                        <a:rPr lang="zh-CN" altLang="en-US" sz="2200" dirty="0" smtClean="0">
                          <a:latin typeface="微软雅黑" pitchFamily="34" charset="-122"/>
                          <a:ea typeface="微软雅黑" pitchFamily="34" charset="-122"/>
                        </a:rPr>
                        <a:t>典型实例</a:t>
                      </a:r>
                      <a:endParaRPr lang="zh-CN" altLang="en-US" sz="2200" dirty="0">
                        <a:latin typeface="微软雅黑" pitchFamily="34" charset="-122"/>
                        <a:ea typeface="微软雅黑" pitchFamily="34" charset="-122"/>
                      </a:endParaRPr>
                    </a:p>
                  </a:txBody>
                  <a:tcPr anchor="ctr"/>
                </a:tc>
              </a:tr>
              <a:tr h="1184843">
                <a:tc>
                  <a:txBody>
                    <a:bodyPr/>
                    <a:lstStyle/>
                    <a:p>
                      <a:pPr algn="ctr"/>
                      <a:r>
                        <a:rPr lang="zh-CN" altLang="en-US" sz="2100" dirty="0" smtClean="0">
                          <a:latin typeface="微软雅黑" pitchFamily="34" charset="-122"/>
                          <a:ea typeface="微软雅黑" pitchFamily="34" charset="-122"/>
                        </a:rPr>
                        <a:t>互联网搜索</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地名</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关键词</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网页</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数据集</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文本搜索引擎</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互联网</a:t>
                      </a:r>
                      <a:r>
                        <a:rPr lang="en-US" altLang="zh-CN" sz="2100" dirty="0" smtClean="0">
                          <a:latin typeface="微软雅黑" pitchFamily="34" charset="-122"/>
                          <a:ea typeface="微软雅黑" pitchFamily="34" charset="-122"/>
                        </a:rPr>
                        <a:t>Web</a:t>
                      </a:r>
                      <a:r>
                        <a:rPr lang="zh-CN" altLang="en-US" sz="2100" dirty="0" smtClean="0">
                          <a:latin typeface="微软雅黑" pitchFamily="34" charset="-122"/>
                          <a:ea typeface="微软雅黑" pitchFamily="34" charset="-122"/>
                        </a:rPr>
                        <a:t>数据</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百度</a:t>
                      </a:r>
                      <a:endParaRPr lang="en-US" altLang="zh-CN" sz="2100" dirty="0" smtClean="0">
                        <a:latin typeface="微软雅黑" pitchFamily="34" charset="-122"/>
                        <a:ea typeface="微软雅黑" pitchFamily="34" charset="-122"/>
                      </a:endParaRPr>
                    </a:p>
                    <a:p>
                      <a:pPr algn="ctr"/>
                      <a:r>
                        <a:rPr lang="en-US" altLang="zh-CN" sz="2100" dirty="0" err="1" smtClean="0">
                          <a:latin typeface="微软雅黑" pitchFamily="34" charset="-122"/>
                          <a:ea typeface="微软雅黑" pitchFamily="34" charset="-122"/>
                        </a:rPr>
                        <a:t>google</a:t>
                      </a:r>
                      <a:endParaRPr lang="zh-CN" altLang="en-US" sz="2100" dirty="0">
                        <a:latin typeface="微软雅黑" pitchFamily="34" charset="-122"/>
                        <a:ea typeface="微软雅黑" pitchFamily="34" charset="-122"/>
                      </a:endParaRPr>
                    </a:p>
                  </a:txBody>
                  <a:tcPr anchor="ctr"/>
                </a:tc>
              </a:tr>
              <a:tr h="1184843">
                <a:tc>
                  <a:txBody>
                    <a:bodyPr/>
                    <a:lstStyle/>
                    <a:p>
                      <a:pPr algn="ctr"/>
                      <a:r>
                        <a:rPr lang="zh-CN" altLang="en-US" sz="2100" dirty="0" smtClean="0">
                          <a:latin typeface="微软雅黑" pitchFamily="34" charset="-122"/>
                          <a:ea typeface="微软雅黑" pitchFamily="34" charset="-122"/>
                        </a:rPr>
                        <a:t>地理信息</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查询</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地点</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范围</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关系</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位置</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地图</a:t>
                      </a:r>
                      <a:endParaRPr lang="zh-CN" altLang="en-US" sz="2100" dirty="0">
                        <a:latin typeface="微软雅黑" pitchFamily="34" charset="-122"/>
                        <a:ea typeface="微软雅黑" pitchFamily="34" charset="-122"/>
                      </a:endParaRPr>
                    </a:p>
                  </a:txBody>
                  <a:tcPr anchor="ctr"/>
                </a:tc>
                <a:tc>
                  <a:txBody>
                    <a:bodyPr/>
                    <a:lstStyle/>
                    <a:p>
                      <a:pPr algn="ctr"/>
                      <a:r>
                        <a:rPr lang="en-US" altLang="zh-CN" sz="2100" dirty="0" smtClean="0">
                          <a:latin typeface="微软雅黑" pitchFamily="34" charset="-122"/>
                          <a:ea typeface="微软雅黑" pitchFamily="34" charset="-122"/>
                        </a:rPr>
                        <a:t>GIS</a:t>
                      </a:r>
                    </a:p>
                    <a:p>
                      <a:pPr algn="ctr"/>
                      <a:r>
                        <a:rPr lang="en-US" altLang="zh-CN" sz="2100" dirty="0" err="1" smtClean="0">
                          <a:latin typeface="微软雅黑" pitchFamily="34" charset="-122"/>
                          <a:ea typeface="微软雅黑" pitchFamily="34" charset="-122"/>
                        </a:rPr>
                        <a:t>WebGIS</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矢量</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栅格</a:t>
                      </a:r>
                      <a:endParaRPr lang="zh-CN" altLang="en-US" sz="2100" dirty="0">
                        <a:latin typeface="微软雅黑" pitchFamily="34" charset="-122"/>
                        <a:ea typeface="微软雅黑" pitchFamily="34" charset="-122"/>
                      </a:endParaRPr>
                    </a:p>
                  </a:txBody>
                  <a:tcPr anchor="ctr"/>
                </a:tc>
                <a:tc>
                  <a:txBody>
                    <a:bodyPr/>
                    <a:lstStyle/>
                    <a:p>
                      <a:pPr algn="ctr"/>
                      <a:r>
                        <a:rPr lang="en-US" altLang="zh-CN" sz="2100" dirty="0" smtClean="0">
                          <a:latin typeface="微软雅黑" pitchFamily="34" charset="-122"/>
                          <a:ea typeface="微软雅黑" pitchFamily="34" charset="-122"/>
                        </a:rPr>
                        <a:t>ArcGIS</a:t>
                      </a:r>
                    </a:p>
                    <a:p>
                      <a:pPr algn="ctr"/>
                      <a:r>
                        <a:rPr lang="zh-CN" altLang="en-US" sz="2100" dirty="0" smtClean="0">
                          <a:latin typeface="微软雅黑" pitchFamily="34" charset="-122"/>
                          <a:ea typeface="微软雅黑" pitchFamily="34" charset="-122"/>
                        </a:rPr>
                        <a:t>百度地图</a:t>
                      </a:r>
                      <a:r>
                        <a:rPr lang="en-US" altLang="zh-CN" sz="2100" dirty="0" err="1" smtClean="0">
                          <a:latin typeface="微软雅黑" pitchFamily="34" charset="-122"/>
                          <a:ea typeface="微软雅黑" pitchFamily="34" charset="-122"/>
                        </a:rPr>
                        <a:t>google</a:t>
                      </a:r>
                      <a:r>
                        <a:rPr lang="zh-CN" altLang="en-US" sz="2100" dirty="0" smtClean="0">
                          <a:latin typeface="微软雅黑" pitchFamily="34" charset="-122"/>
                          <a:ea typeface="微软雅黑" pitchFamily="34" charset="-122"/>
                        </a:rPr>
                        <a:t>地图</a:t>
                      </a:r>
                      <a:endParaRPr lang="zh-CN" altLang="en-US" sz="2100" dirty="0">
                        <a:latin typeface="微软雅黑" pitchFamily="34" charset="-122"/>
                        <a:ea typeface="微软雅黑" pitchFamily="34" charset="-122"/>
                      </a:endParaRPr>
                    </a:p>
                  </a:txBody>
                  <a:tcPr anchor="ctr"/>
                </a:tc>
              </a:tr>
              <a:tr h="1546878">
                <a:tc>
                  <a:txBody>
                    <a:bodyPr/>
                    <a:lstStyle/>
                    <a:p>
                      <a:pPr algn="ctr"/>
                      <a:r>
                        <a:rPr lang="zh-CN" altLang="en-US" sz="2100" dirty="0" smtClean="0">
                          <a:latin typeface="微软雅黑" pitchFamily="34" charset="-122"/>
                          <a:ea typeface="微软雅黑" pitchFamily="34" charset="-122"/>
                        </a:rPr>
                        <a:t>位置服务</a:t>
                      </a:r>
                      <a:endParaRPr lang="en-US" altLang="zh-CN" sz="2100" dirty="0" smtClean="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位置</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空间搜索条件</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位置</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对象</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地图</a:t>
                      </a:r>
                      <a:endParaRPr lang="zh-CN" altLang="en-US" sz="2100" dirty="0">
                        <a:latin typeface="微软雅黑" pitchFamily="34" charset="-122"/>
                        <a:ea typeface="微软雅黑" pitchFamily="34" charset="-122"/>
                      </a:endParaRPr>
                    </a:p>
                  </a:txBody>
                  <a:tcPr anchor="ctr"/>
                </a:tc>
                <a:tc>
                  <a:txBody>
                    <a:bodyPr/>
                    <a:lstStyle/>
                    <a:p>
                      <a:pPr algn="ctr"/>
                      <a:r>
                        <a:rPr lang="en-US" altLang="zh-CN" sz="2100" dirty="0" smtClean="0">
                          <a:latin typeface="微软雅黑" pitchFamily="34" charset="-122"/>
                          <a:ea typeface="微软雅黑" pitchFamily="34" charset="-122"/>
                        </a:rPr>
                        <a:t>GIS</a:t>
                      </a:r>
                      <a:endParaRPr lang="zh-CN" altLang="en-US" sz="2100" dirty="0">
                        <a:latin typeface="微软雅黑" pitchFamily="34" charset="-122"/>
                        <a:ea typeface="微软雅黑" pitchFamily="34" charset="-122"/>
                      </a:endParaRPr>
                    </a:p>
                  </a:txBody>
                  <a:tcPr anchor="ctr"/>
                </a:tc>
                <a:tc>
                  <a:txBody>
                    <a:bodyPr/>
                    <a:lstStyle/>
                    <a:p>
                      <a:pPr algn="ctr"/>
                      <a:r>
                        <a:rPr lang="en-US" altLang="zh-CN" sz="2100" dirty="0" smtClean="0">
                          <a:latin typeface="微软雅黑" pitchFamily="34" charset="-122"/>
                          <a:ea typeface="微软雅黑" pitchFamily="34" charset="-122"/>
                        </a:rPr>
                        <a:t>GPS</a:t>
                      </a:r>
                      <a:r>
                        <a:rPr lang="zh-CN" altLang="en-US" sz="2100" dirty="0" smtClean="0">
                          <a:latin typeface="微软雅黑" pitchFamily="34" charset="-122"/>
                          <a:ea typeface="微软雅黑" pitchFamily="34" charset="-122"/>
                        </a:rPr>
                        <a:t>数据</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矢量</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栅格</a:t>
                      </a:r>
                      <a:endParaRPr lang="zh-CN" altLang="en-US" sz="2100" dirty="0">
                        <a:latin typeface="微软雅黑" pitchFamily="34" charset="-122"/>
                        <a:ea typeface="微软雅黑" pitchFamily="34" charset="-122"/>
                      </a:endParaRPr>
                    </a:p>
                  </a:txBody>
                  <a:tcPr anchor="ctr"/>
                </a:tc>
                <a:tc>
                  <a:txBody>
                    <a:bodyPr/>
                    <a:lstStyle/>
                    <a:p>
                      <a:pPr algn="ctr"/>
                      <a:r>
                        <a:rPr lang="zh-CN" altLang="en-US" sz="2100" dirty="0" smtClean="0">
                          <a:latin typeface="微软雅黑" pitchFamily="34" charset="-122"/>
                          <a:ea typeface="微软雅黑" pitchFamily="34" charset="-122"/>
                        </a:rPr>
                        <a:t>导航软件</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百度地图</a:t>
                      </a:r>
                      <a:r>
                        <a:rPr lang="en-US" altLang="zh-CN" sz="2100" dirty="0" err="1" smtClean="0">
                          <a:latin typeface="微软雅黑" pitchFamily="34" charset="-122"/>
                          <a:ea typeface="微软雅黑" pitchFamily="34" charset="-122"/>
                        </a:rPr>
                        <a:t>google</a:t>
                      </a:r>
                      <a:r>
                        <a:rPr lang="zh-CN" altLang="en-US" sz="2100" dirty="0" smtClean="0">
                          <a:latin typeface="微软雅黑" pitchFamily="34" charset="-122"/>
                          <a:ea typeface="微软雅黑" pitchFamily="34" charset="-122"/>
                        </a:rPr>
                        <a:t>地图</a:t>
                      </a:r>
                      <a:endParaRPr lang="en-US" altLang="zh-CN" sz="2100" dirty="0" smtClean="0">
                        <a:latin typeface="微软雅黑" pitchFamily="34" charset="-122"/>
                        <a:ea typeface="微软雅黑" pitchFamily="34" charset="-122"/>
                      </a:endParaRPr>
                    </a:p>
                    <a:p>
                      <a:pPr algn="ctr"/>
                      <a:r>
                        <a:rPr lang="zh-CN" altLang="en-US" sz="2100" dirty="0" smtClean="0">
                          <a:latin typeface="微软雅黑" pitchFamily="34" charset="-122"/>
                          <a:ea typeface="微软雅黑" pitchFamily="34" charset="-122"/>
                        </a:rPr>
                        <a:t>打车软件</a:t>
                      </a:r>
                      <a:endParaRPr lang="zh-CN" altLang="en-US" sz="2100" dirty="0">
                        <a:latin typeface="微软雅黑" pitchFamily="34" charset="-122"/>
                        <a:ea typeface="微软雅黑" pitchFamily="34" charset="-122"/>
                      </a:endParaRPr>
                    </a:p>
                  </a:txBody>
                  <a:tcPr anchor="ctr"/>
                </a:tc>
              </a:tr>
            </a:tbl>
          </a:graphicData>
        </a:graphic>
      </p:graphicFrame>
    </p:spTree>
    <p:extLst>
      <p:ext uri="{BB962C8B-B14F-4D97-AF65-F5344CB8AC3E}">
        <p14:creationId xmlns:p14="http://schemas.microsoft.com/office/powerpoint/2010/main" val="403543951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CBED1E7-9738-4795-9B2F-223F1B82DA6D}" type="slidenum">
              <a:rPr lang="zh-CN" altLang="en-US" smtClean="0">
                <a:latin typeface="微软雅黑" pitchFamily="34" charset="-122"/>
                <a:ea typeface="微软雅黑" pitchFamily="34" charset="-122"/>
              </a:rPr>
              <a:pPr>
                <a:defRPr/>
              </a:pPr>
              <a:t>9</a:t>
            </a:fld>
            <a:endParaRPr lang="zh-CN" altLang="en-US">
              <a:latin typeface="微软雅黑" pitchFamily="34" charset="-122"/>
              <a:ea typeface="微软雅黑" pitchFamily="34" charset="-122"/>
            </a:endParaRPr>
          </a:p>
        </p:txBody>
      </p:sp>
      <p:sp>
        <p:nvSpPr>
          <p:cNvPr id="7" name="标题 1"/>
          <p:cNvSpPr txBox="1">
            <a:spLocks/>
          </p:cNvSpPr>
          <p:nvPr/>
        </p:nvSpPr>
        <p:spPr>
          <a:xfrm>
            <a:off x="250825" y="115888"/>
            <a:ext cx="8642350" cy="688975"/>
          </a:xfrm>
          <a:prstGeom prst="rect">
            <a:avLst/>
          </a:prstGeom>
        </p:spPr>
        <p:txBody>
          <a:bodyPr/>
          <a:lst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黑体" pitchFamily="49" charset="-122"/>
                <a:ea typeface="黑体" pitchFamily="49" charset="-122"/>
              </a:defRPr>
            </a:lvl2pPr>
            <a:lvl3pPr algn="ctr" rtl="0" eaLnBrk="0" fontAlgn="base" hangingPunct="0">
              <a:spcBef>
                <a:spcPct val="0"/>
              </a:spcBef>
              <a:spcAft>
                <a:spcPct val="0"/>
              </a:spcAft>
              <a:defRPr sz="4000" b="1">
                <a:solidFill>
                  <a:schemeClr val="bg1"/>
                </a:solidFill>
                <a:latin typeface="黑体" pitchFamily="49" charset="-122"/>
                <a:ea typeface="黑体" pitchFamily="49" charset="-122"/>
              </a:defRPr>
            </a:lvl3pPr>
            <a:lvl4pPr algn="ctr" rtl="0" eaLnBrk="0" fontAlgn="base" hangingPunct="0">
              <a:spcBef>
                <a:spcPct val="0"/>
              </a:spcBef>
              <a:spcAft>
                <a:spcPct val="0"/>
              </a:spcAft>
              <a:defRPr sz="4000" b="1">
                <a:solidFill>
                  <a:schemeClr val="bg1"/>
                </a:solidFill>
                <a:latin typeface="黑体" pitchFamily="49" charset="-122"/>
                <a:ea typeface="黑体" pitchFamily="49" charset="-122"/>
              </a:defRPr>
            </a:lvl4pPr>
            <a:lvl5pPr algn="ctr" rtl="0" eaLnBrk="0" fontAlgn="base" hangingPunct="0">
              <a:spcBef>
                <a:spcPct val="0"/>
              </a:spcBef>
              <a:spcAft>
                <a:spcPct val="0"/>
              </a:spcAft>
              <a:defRPr sz="4000" b="1">
                <a:solidFill>
                  <a:schemeClr val="bg1"/>
                </a:solidFill>
                <a:latin typeface="黑体" pitchFamily="49" charset="-122"/>
                <a:ea typeface="黑体" pitchFamily="49" charset="-122"/>
              </a:defRPr>
            </a:lvl5pPr>
            <a:lvl6pPr marL="457200" algn="ctr" rtl="0" eaLnBrk="0" fontAlgn="base" hangingPunct="0">
              <a:spcBef>
                <a:spcPct val="0"/>
              </a:spcBef>
              <a:spcAft>
                <a:spcPct val="0"/>
              </a:spcAft>
              <a:defRPr sz="4400" b="1">
                <a:solidFill>
                  <a:schemeClr val="tx1"/>
                </a:solidFill>
                <a:latin typeface="黑体" pitchFamily="49" charset="-122"/>
                <a:ea typeface="黑体" pitchFamily="49" charset="-122"/>
              </a:defRPr>
            </a:lvl6pPr>
            <a:lvl7pPr marL="914400" algn="ctr" rtl="0" eaLnBrk="0" fontAlgn="base" hangingPunct="0">
              <a:spcBef>
                <a:spcPct val="0"/>
              </a:spcBef>
              <a:spcAft>
                <a:spcPct val="0"/>
              </a:spcAft>
              <a:defRPr sz="4400" b="1">
                <a:solidFill>
                  <a:schemeClr val="tx1"/>
                </a:solidFill>
                <a:latin typeface="黑体" pitchFamily="49" charset="-122"/>
                <a:ea typeface="黑体" pitchFamily="49" charset="-122"/>
              </a:defRPr>
            </a:lvl7pPr>
            <a:lvl8pPr marL="1371600" algn="ctr" rtl="0" eaLnBrk="0" fontAlgn="base" hangingPunct="0">
              <a:spcBef>
                <a:spcPct val="0"/>
              </a:spcBef>
              <a:spcAft>
                <a:spcPct val="0"/>
              </a:spcAft>
              <a:defRPr sz="4400" b="1">
                <a:solidFill>
                  <a:schemeClr val="tx1"/>
                </a:solidFill>
                <a:latin typeface="黑体" pitchFamily="49" charset="-122"/>
                <a:ea typeface="黑体" pitchFamily="49" charset="-122"/>
              </a:defRPr>
            </a:lvl8pPr>
            <a:lvl9pPr marL="1828800" algn="ctr" rtl="0" eaLnBrk="0" fontAlgn="base" hangingPunct="0">
              <a:spcBef>
                <a:spcPct val="0"/>
              </a:spcBef>
              <a:spcAft>
                <a:spcPct val="0"/>
              </a:spcAft>
              <a:defRPr sz="4400" b="1">
                <a:solidFill>
                  <a:schemeClr val="tx1"/>
                </a:solidFill>
                <a:latin typeface="黑体" pitchFamily="49" charset="-122"/>
                <a:ea typeface="黑体" pitchFamily="49" charset="-122"/>
              </a:defRPr>
            </a:lvl9pPr>
          </a:lstStyle>
          <a:p>
            <a:r>
              <a:rPr lang="zh-CN" altLang="en-US" dirty="0">
                <a:latin typeface="微软雅黑" pitchFamily="34" charset="-122"/>
                <a:ea typeface="微软雅黑" pitchFamily="34" charset="-122"/>
              </a:rPr>
              <a:t>一</a:t>
            </a:r>
            <a:r>
              <a:rPr lang="zh-CN" altLang="en-US" dirty="0" smtClean="0">
                <a:latin typeface="微软雅黑" pitchFamily="34" charset="-122"/>
                <a:ea typeface="微软雅黑" pitchFamily="34" charset="-122"/>
              </a:rPr>
              <a:t>、研究背景</a:t>
            </a:r>
            <a:endParaRPr lang="zh-CN" altLang="en-US" kern="0" dirty="0" smtClean="0">
              <a:solidFill>
                <a:srgbClr val="FFFFFF"/>
              </a:solidFill>
              <a:latin typeface="微软雅黑" pitchFamily="34" charset="-122"/>
              <a:ea typeface="微软雅黑" pitchFamily="34" charset="-122"/>
            </a:endParaRPr>
          </a:p>
        </p:txBody>
      </p:sp>
      <p:pic>
        <p:nvPicPr>
          <p:cNvPr id="9" name="图片 8"/>
          <p:cNvPicPr>
            <a:picLocks noChangeAspect="1"/>
          </p:cNvPicPr>
          <p:nvPr/>
        </p:nvPicPr>
        <p:blipFill>
          <a:blip r:embed="rId2"/>
          <a:stretch>
            <a:fillRect/>
          </a:stretch>
        </p:blipFill>
        <p:spPr>
          <a:xfrm>
            <a:off x="4355969" y="4077090"/>
            <a:ext cx="4643197" cy="2712676"/>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380" y="4134398"/>
            <a:ext cx="4248589" cy="2655368"/>
          </a:xfrm>
          <a:prstGeom prst="rect">
            <a:avLst/>
          </a:prstGeom>
        </p:spPr>
      </p:pic>
      <p:sp>
        <p:nvSpPr>
          <p:cNvPr id="8" name="TextBox 7"/>
          <p:cNvSpPr txBox="1"/>
          <p:nvPr/>
        </p:nvSpPr>
        <p:spPr>
          <a:xfrm>
            <a:off x="323410" y="930732"/>
            <a:ext cx="5544770" cy="553998"/>
          </a:xfrm>
          <a:prstGeom prst="rect">
            <a:avLst/>
          </a:prstGeom>
          <a:noFill/>
        </p:spPr>
        <p:txBody>
          <a:bodyPr wrap="square" rtlCol="0">
            <a:spAutoFit/>
          </a:bodyPr>
          <a:lstStyle/>
          <a:p>
            <a:r>
              <a:rPr lang="zh-CN" altLang="en-US" sz="3000" b="1" dirty="0" smtClean="0">
                <a:latin typeface="微软雅黑" pitchFamily="34" charset="-122"/>
                <a:ea typeface="微软雅黑" pitchFamily="34" charset="-122"/>
              </a:rPr>
              <a:t>传统地理</a:t>
            </a:r>
            <a:r>
              <a:rPr lang="zh-CN" altLang="en-US" sz="3000" b="1" dirty="0">
                <a:latin typeface="微软雅黑" pitchFamily="34" charset="-122"/>
                <a:ea typeface="微软雅黑" pitchFamily="34" charset="-122"/>
              </a:rPr>
              <a:t>信息</a:t>
            </a:r>
            <a:r>
              <a:rPr lang="zh-CN" altLang="en-US" sz="3000" b="1" dirty="0" smtClean="0">
                <a:latin typeface="微软雅黑" pitchFamily="34" charset="-122"/>
                <a:ea typeface="微软雅黑" pitchFamily="34" charset="-122"/>
              </a:rPr>
              <a:t>搜索技术的不足</a:t>
            </a:r>
            <a:endParaRPr lang="zh-CN" altLang="en-US" sz="3000" b="1" dirty="0">
              <a:latin typeface="微软雅黑" pitchFamily="34" charset="-122"/>
              <a:ea typeface="微软雅黑" pitchFamily="34" charset="-122"/>
            </a:endParaRPr>
          </a:p>
        </p:txBody>
      </p:sp>
      <p:sp>
        <p:nvSpPr>
          <p:cNvPr id="10" name="TextBox 9"/>
          <p:cNvSpPr txBox="1"/>
          <p:nvPr/>
        </p:nvSpPr>
        <p:spPr>
          <a:xfrm>
            <a:off x="323410" y="1628750"/>
            <a:ext cx="4505975" cy="523220"/>
          </a:xfrm>
          <a:prstGeom prst="rect">
            <a:avLst/>
          </a:prstGeom>
          <a:noFill/>
        </p:spPr>
        <p:txBody>
          <a:bodyPr wrap="square" rtlCol="0">
            <a:spAutoFit/>
          </a:bodyPr>
          <a:lstStyle/>
          <a:p>
            <a:r>
              <a:rPr lang="zh-CN" altLang="en-US" sz="2800" b="1" dirty="0" smtClean="0">
                <a:solidFill>
                  <a:srgbClr val="FF0000"/>
                </a:solidFill>
                <a:latin typeface="微软雅黑" pitchFamily="34" charset="-122"/>
                <a:ea typeface="微软雅黑" pitchFamily="34" charset="-122"/>
              </a:rPr>
              <a:t>互联网搜索：</a:t>
            </a:r>
            <a:endParaRPr lang="zh-CN" altLang="en-US" sz="2800" b="1" dirty="0">
              <a:solidFill>
                <a:srgbClr val="FF0000"/>
              </a:solidFill>
              <a:latin typeface="微软雅黑" pitchFamily="34" charset="-122"/>
              <a:ea typeface="微软雅黑" pitchFamily="34" charset="-122"/>
            </a:endParaRPr>
          </a:p>
        </p:txBody>
      </p:sp>
      <p:sp>
        <p:nvSpPr>
          <p:cNvPr id="11" name="文本框 11"/>
          <p:cNvSpPr txBox="1"/>
          <p:nvPr/>
        </p:nvSpPr>
        <p:spPr>
          <a:xfrm>
            <a:off x="589062" y="2167702"/>
            <a:ext cx="8127580" cy="193899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单纯的关键字检索，造成信息迷雾</a:t>
            </a:r>
            <a:endParaRPr lang="en-US" altLang="zh-CN" sz="2000" dirty="0" smtClean="0">
              <a:solidFill>
                <a:srgbClr val="000000"/>
              </a:solidFill>
              <a:latin typeface="微软雅黑" pitchFamily="34" charset="-122"/>
              <a:ea typeface="微软雅黑" pitchFamily="34" charset="-122"/>
            </a:endParaRPr>
          </a:p>
          <a:p>
            <a:pPr marL="342900"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缺乏对时空特征、时空语义的支持</a:t>
            </a:r>
            <a:endParaRPr lang="en-US" altLang="zh-CN" sz="2000" dirty="0" smtClean="0">
              <a:solidFill>
                <a:srgbClr val="000000"/>
              </a:solidFill>
              <a:latin typeface="微软雅黑" pitchFamily="34" charset="-122"/>
              <a:ea typeface="微软雅黑" pitchFamily="34" charset="-122"/>
            </a:endParaRPr>
          </a:p>
          <a:p>
            <a:pPr marL="342900"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缺乏对用户个性化支持</a:t>
            </a:r>
            <a:endParaRPr lang="en-US" altLang="zh-CN" sz="2000" dirty="0" smtClean="0">
              <a:solidFill>
                <a:srgbClr val="000000"/>
              </a:solidFill>
              <a:latin typeface="微软雅黑" pitchFamily="34" charset="-122"/>
              <a:ea typeface="微软雅黑" pitchFamily="34" charset="-122"/>
            </a:endParaRPr>
          </a:p>
          <a:p>
            <a:pPr marL="342900" indent="-342900">
              <a:lnSpc>
                <a:spcPct val="150000"/>
              </a:lnSpc>
              <a:buFont typeface="Arial" panose="020B0604020202020204" pitchFamily="34" charset="0"/>
              <a:buChar char="•"/>
            </a:pPr>
            <a:r>
              <a:rPr lang="zh-CN" altLang="en-US" sz="2000" dirty="0" smtClean="0">
                <a:solidFill>
                  <a:srgbClr val="000000"/>
                </a:solidFill>
                <a:latin typeface="微软雅黑" pitchFamily="34" charset="-122"/>
                <a:ea typeface="微软雅黑" pitchFamily="34" charset="-122"/>
              </a:rPr>
              <a:t>智能化、知识化程度低</a:t>
            </a:r>
            <a:endParaRPr lang="zh-CN" altLang="en-US" sz="2000" dirty="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36145981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2_Office 主题">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Office 主题">
      <a:majorFont>
        <a:latin typeface="黑体"/>
        <a:ea typeface="黑体"/>
        <a:cs typeface=""/>
      </a:majorFont>
      <a:minorFont>
        <a:latin typeface="黑体"/>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2113233</TotalTime>
  <Pages>0</Pages>
  <Words>2962</Words>
  <Characters>0</Characters>
  <Application>Microsoft Office PowerPoint</Application>
  <DocSecurity>0</DocSecurity>
  <PresentationFormat>全屏显示(4:3)</PresentationFormat>
  <Lines>0</Lines>
  <Paragraphs>382</Paragraphs>
  <Slides>27</Slides>
  <Notes>24</Notes>
  <HiddenSlides>0</HiddenSlides>
  <MMClips>0</MMClips>
  <ScaleCrop>false</ScaleCrop>
  <HeadingPairs>
    <vt:vector size="4" baseType="variant">
      <vt:variant>
        <vt:lpstr>主题</vt:lpstr>
      </vt:variant>
      <vt:variant>
        <vt:i4>2</vt:i4>
      </vt:variant>
      <vt:variant>
        <vt:lpstr>幻灯片标题</vt:lpstr>
      </vt:variant>
      <vt:variant>
        <vt:i4>27</vt:i4>
      </vt:variant>
    </vt:vector>
  </HeadingPairs>
  <TitlesOfParts>
    <vt:vector size="29" baseType="lpstr">
      <vt:lpstr>2_Office 主题</vt:lpstr>
      <vt:lpstr>自定义设计方案</vt:lpstr>
      <vt:lpstr>PowerPoint 演示文稿</vt:lpstr>
      <vt:lpstr>内   容 </vt:lpstr>
      <vt:lpstr>一、研究背景</vt:lpstr>
      <vt:lpstr>一、研究背景</vt:lpstr>
      <vt:lpstr>一、研究背景</vt:lpstr>
      <vt:lpstr>一、研究背景</vt:lpstr>
      <vt:lpstr>一、研究背景</vt:lpstr>
      <vt:lpstr>一、研究背景</vt:lpstr>
      <vt:lpstr>PowerPoint 演示文稿</vt:lpstr>
      <vt:lpstr>PowerPoint 演示文稿</vt:lpstr>
      <vt:lpstr>一、研究背景</vt:lpstr>
      <vt:lpstr>一、研究背景</vt:lpstr>
      <vt:lpstr>一、研究背景</vt:lpstr>
      <vt:lpstr>二、研究现状</vt:lpstr>
      <vt:lpstr>二、国内外研究现状</vt:lpstr>
      <vt:lpstr>二、国内外研究现状</vt:lpstr>
      <vt:lpstr>二、国内外研究现状</vt:lpstr>
      <vt:lpstr>二、国内外研究现状</vt:lpstr>
      <vt:lpstr>三、面临的挑战</vt:lpstr>
      <vt:lpstr>三、面临的挑战</vt:lpstr>
      <vt:lpstr>三、面临的挑战</vt:lpstr>
      <vt:lpstr>四、科学问题与关键技术</vt:lpstr>
      <vt:lpstr>四、科学问题与关键技术</vt:lpstr>
      <vt:lpstr>四、科学问题与关键技术</vt:lpstr>
      <vt:lpstr>PowerPoint 演示文稿</vt:lpstr>
      <vt:lpstr>四、科学问题与关键技术</vt:lpstr>
      <vt:lpstr>PowerPoint 演示文稿</vt:lpstr>
    </vt:vector>
  </TitlesOfParts>
  <Company>寰蒋涓浗</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商业</dc:title>
  <dc:creator>锐普</dc:creator>
  <cp:lastModifiedBy>ningjing</cp:lastModifiedBy>
  <cp:revision>959</cp:revision>
  <cp:lastPrinted>1899-12-30T00:00:00Z</cp:lastPrinted>
  <dcterms:created xsi:type="dcterms:W3CDTF">2008-07-23T01:38:53Z</dcterms:created>
  <dcterms:modified xsi:type="dcterms:W3CDTF">2014-09-28T03:05:47Z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2052-8.1.0.3166</vt:lpwstr>
  </property>
</Properties>
</file>